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29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69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8" r:id="rId24"/>
    <p:sldId id="367" r:id="rId25"/>
    <p:sldId id="347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284" r:id="rId37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3333CC"/>
    <a:srgbClr val="993300"/>
    <a:srgbClr val="990099"/>
    <a:srgbClr val="FF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19240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197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676400"/>
            <a:ext cx="37719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Picture 51" descr="E:\Borders\BorderLandscape\BDRLC032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7696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Freestyle Script" pitchFamily="66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ENGINEER\Desktop\002170196e1c0f08958a42.jpg"/>
          <p:cNvPicPr>
            <a:picLocks noChangeAspect="1" noChangeArrowheads="1"/>
          </p:cNvPicPr>
          <p:nvPr/>
        </p:nvPicPr>
        <p:blipFill>
          <a:blip r:embed="rId2" cstate="print">
            <a:lum bright="51000"/>
          </a:blip>
          <a:srcRect t="7317" b="21951"/>
          <a:stretch>
            <a:fillRect/>
          </a:stretch>
        </p:blipFill>
        <p:spPr bwMode="auto">
          <a:xfrm>
            <a:off x="539552" y="188639"/>
            <a:ext cx="8352928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772400" cy="1470025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UI Semibold" pitchFamily="34" charset="0"/>
              </a:rPr>
              <a:t>Traffic Engineering</a:t>
            </a:r>
            <a:endParaRPr lang="ar-IQ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UI Semi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664" y="1844824"/>
            <a:ext cx="619268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University of </a:t>
            </a:r>
            <a:r>
              <a:rPr lang="en-US" sz="2400" b="1" dirty="0" err="1" smtClean="0">
                <a:solidFill>
                  <a:srgbClr val="FF0000"/>
                </a:solidFill>
                <a:latin typeface="Lucida Calligraphy" pitchFamily="66" charset="0"/>
              </a:rPr>
              <a:t>Diyala</a:t>
            </a:r>
            <a:endParaRPr lang="en-US" sz="24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College of Engineering</a:t>
            </a:r>
          </a:p>
          <a:p>
            <a:pPr algn="ctr" rtl="0"/>
            <a:r>
              <a:rPr lang="en-US" sz="2400" b="1" dirty="0" smtClean="0">
                <a:solidFill>
                  <a:srgbClr val="FF0000"/>
                </a:solidFill>
                <a:latin typeface="Lucida Calligraphy" pitchFamily="66" charset="0"/>
              </a:rPr>
              <a:t>Civil Engineering Department</a:t>
            </a:r>
            <a:endParaRPr lang="ar-IQ" sz="2400" b="1" dirty="0">
              <a:solidFill>
                <a:srgbClr val="FF0000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064990"/>
            <a:ext cx="7416824" cy="560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57398"/>
            <a:ext cx="81369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Types \\ 3- Legs Intersection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7398"/>
            <a:ext cx="81369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Types \\ 4- Legs Intersection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16416" cy="425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126648"/>
            <a:ext cx="813690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Types \\ Multi- Legs Intersection</a:t>
            </a:r>
          </a:p>
        </p:txBody>
      </p:sp>
      <p:pic>
        <p:nvPicPr>
          <p:cNvPr id="3" name="Picture 2" descr="C:\Users\ENGINEER\Desktop\intersection\MultiLe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6967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9792" y="126648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Roundabout</a:t>
            </a:r>
          </a:p>
        </p:txBody>
      </p:sp>
      <p:pic>
        <p:nvPicPr>
          <p:cNvPr id="3" name="Picture 2" descr="http://cityofls.net/Portals/0/images/transportation/RoundaboutDiag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7087" y="1025169"/>
            <a:ext cx="5765233" cy="56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115616" y="1484784"/>
          <a:ext cx="18923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27" name="Clip" r:id="rId3" imgW="2149200" imgH="5813280" progId="">
                  <p:embed/>
                </p:oleObj>
              </mc:Choice>
              <mc:Fallback>
                <p:oleObj name="Clip" r:id="rId3" imgW="2149200" imgH="5813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1892300" cy="511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loud Callout 2"/>
          <p:cNvSpPr/>
          <p:nvPr/>
        </p:nvSpPr>
        <p:spPr>
          <a:xfrm>
            <a:off x="2575868" y="260648"/>
            <a:ext cx="5832648" cy="1728192"/>
          </a:xfrm>
          <a:prstGeom prst="cloudCallout">
            <a:avLst>
              <a:gd name="adj1" fmla="val -42328"/>
              <a:gd name="adj2" fmla="val 803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cidic" pitchFamily="2" charset="0"/>
              </a:rPr>
              <a:t>Questions - ?</a:t>
            </a:r>
            <a:endParaRPr lang="en-US" sz="4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cidic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739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Categories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1052736"/>
            <a:ext cx="8244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1- 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Priority Intersection: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Occur where one of the intersecting roads is given definite priority over the other.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(Two way stop controlled intersection- TWSC)</a:t>
            </a:r>
          </a:p>
        </p:txBody>
      </p:sp>
      <p:pic>
        <p:nvPicPr>
          <p:cNvPr id="4" name="Picture 3" descr="http://www.civil.iitb.ac.in/tvm/1111_nptel/564_UnCotrl/plain/img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096344"/>
            <a:ext cx="5688632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739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Categories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980728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2-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Uncontrolled intersection: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Are the most common type of intersection usually occurs where the intersecting roads are relatively equal importance and found in areas where there is not much traffic.</a:t>
            </a:r>
          </a:p>
        </p:txBody>
      </p:sp>
      <p:pic>
        <p:nvPicPr>
          <p:cNvPr id="4" name="Picture 3" descr="http://www.mto.gov.on.ca/graphics/english/safety/riteofway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47260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5739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Categories of Intersection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966207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3- 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Space sharing intersection</a:t>
            </a:r>
            <a:r>
              <a:rPr lang="en-US" sz="2800" dirty="0" smtClean="0">
                <a:latin typeface="Comic Sans MS" pitchFamily="66" charset="0"/>
              </a:rPr>
              <a:t>: </a:t>
            </a:r>
          </a:p>
          <a:p>
            <a:pPr lvl="0" algn="justLow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omic Sans MS" pitchFamily="66" charset="0"/>
              </a:rPr>
              <a:t>Are intended to permit fully equally priority and to permit continuous movement for all intersecting vehicle flows; example would be rotaries and other weaving areas</a:t>
            </a:r>
            <a:r>
              <a:rPr lang="en-US" dirty="0" smtClean="0">
                <a:ea typeface="Calibri" pitchFamily="34" charset="0"/>
                <a:cs typeface="Times New Roman" pitchFamily="18" charset="0"/>
              </a:rPr>
              <a:t>.</a:t>
            </a:r>
            <a:endParaRPr lang="en-US" dirty="0" smtClean="0">
              <a:cs typeface="Arial" pitchFamily="34" charset="0"/>
            </a:endParaRPr>
          </a:p>
        </p:txBody>
      </p:sp>
      <p:pic>
        <p:nvPicPr>
          <p:cNvPr id="4" name="Picture 3" descr="http://www.dmv.ca.gov/imageserver/dmv/images/dlhdbk/roundabout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84984"/>
            <a:ext cx="396044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908720"/>
            <a:ext cx="824440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4- 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Time Sharing Intersection: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omic Sans MS" pitchFamily="66" charset="0"/>
              </a:rPr>
              <a:t>Are those at which alternative flows are given the left of way at different point in time. This type of intersection is controlled by traffic signal or by police officer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57398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Categories of Intersection</a:t>
            </a:r>
          </a:p>
        </p:txBody>
      </p:sp>
      <p:pic>
        <p:nvPicPr>
          <p:cNvPr id="4" name="Picture 3" descr="http://www.driverknowledge.com/wp-content/uploads/r4-2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12976"/>
            <a:ext cx="42484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-27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Design principles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821030"/>
            <a:ext cx="824440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25" algn="l"/>
              </a:tabLst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1-</a:t>
            </a:r>
            <a:r>
              <a:rPr lang="en-US" sz="2800" dirty="0" smtClean="0">
                <a:latin typeface="Comic Sans MS" pitchFamily="66" charset="0"/>
              </a:rPr>
              <a:t> </a:t>
            </a: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Reduction of the Area of Conflict:</a:t>
            </a:r>
          </a:p>
          <a:p>
            <a:pPr algn="justLow" rtl="0" fontAlgn="base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</a:pPr>
            <a:r>
              <a:rPr lang="en-US" sz="2800" dirty="0" smtClean="0">
                <a:latin typeface="Comic Sans MS" pitchFamily="66" charset="0"/>
              </a:rPr>
              <a:t>The impact area is decreased when Channelization is provided, and hence the probability of conflicts is also reduced.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0696" y="2636912"/>
            <a:ext cx="725572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6325" y="-27384"/>
            <a:ext cx="7116051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Traffic Intersections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183392"/>
            <a:ext cx="82089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rtl="0"/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An Intersection </a:t>
            </a:r>
            <a:r>
              <a:rPr lang="en-US" sz="2800" dirty="0" smtClean="0">
                <a:solidFill>
                  <a:srgbClr val="3333CC"/>
                </a:solidFill>
                <a:latin typeface="Comic Sans MS" pitchFamily="66" charset="0"/>
              </a:rPr>
              <a:t>is the general area where two or more highways join or cross each other, at same level or different level.</a:t>
            </a:r>
          </a:p>
          <a:p>
            <a:pPr algn="l" rtl="0"/>
            <a:endParaRPr lang="en-US" sz="2800" dirty="0" smtClean="0">
              <a:solidFill>
                <a:srgbClr val="3333CC"/>
              </a:solidFill>
              <a:latin typeface="Comic Sans MS" pitchFamily="66" charset="0"/>
            </a:endParaRP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There are three classes of intersections:</a:t>
            </a:r>
          </a:p>
          <a:p>
            <a:pPr algn="l" rtl="0"/>
            <a:r>
              <a:rPr lang="en-US" sz="2800" dirty="0" smtClean="0">
                <a:latin typeface="Comic Sans MS" pitchFamily="66" charset="0"/>
              </a:rPr>
              <a:t>1-Intersection at grade        </a:t>
            </a:r>
          </a:p>
        </p:txBody>
      </p:sp>
      <p:pic>
        <p:nvPicPr>
          <p:cNvPr id="6" name="Picture 1" descr="D:\محاضرات\مرحلة رابعة مرور\المصادر\intersection\تنزيل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933056"/>
            <a:ext cx="4032448" cy="2659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-27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Design principles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71480" y="822191"/>
            <a:ext cx="8248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25" algn="l"/>
              </a:tabLst>
            </a:pPr>
            <a:r>
              <a:rPr lang="en-US" sz="2800" b="1" u="sng" dirty="0" smtClean="0">
                <a:solidFill>
                  <a:srgbClr val="0000FF"/>
                </a:solidFill>
                <a:latin typeface="Comic Sans MS" pitchFamily="66" charset="0"/>
              </a:rPr>
              <a:t>2- Merging traffic streams at small angles: 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</a:pPr>
            <a:r>
              <a:rPr lang="en-US" sz="2800" dirty="0" smtClean="0">
                <a:latin typeface="Comic Sans MS" pitchFamily="66" charset="0"/>
              </a:rPr>
              <a:t>Merging at small angles permits the flow of traffic streams with minimum speed differentials. Hence, the gap acceptance time is also small in such cases.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39603"/>
            <a:ext cx="6696744" cy="362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-27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Design principles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1" y="980728"/>
            <a:ext cx="8208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2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3- Reduction of the speed of incoming traffic by bending or funneling its path: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8064896" cy="416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\begin{figure}&#10;\centerline{\epsfig{file=qfChanRefugeArea.eps,width=8cm}}&#10;\end{figure}"/>
          <p:cNvPicPr/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691680" y="3861048"/>
            <a:ext cx="66247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55576" y="-27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Design principles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83568" y="836712"/>
            <a:ext cx="813690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2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4- Protection for turning vehicles/crossing conflicting traffic streams: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</a:pPr>
            <a:r>
              <a:rPr lang="en-US" sz="2800" dirty="0" smtClean="0">
                <a:latin typeface="Comic Sans MS" pitchFamily="66" charset="0"/>
              </a:rPr>
              <a:t>Provision of a refuge area between the two opposing streams allows the driver of a crossing vehicle to select a safe gap in one stream at a time and also provides a safer crossing maneuver.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-27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Design principles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822191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2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5- Discourage prohibited turns by island placement and shape: 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</a:pPr>
            <a:r>
              <a:rPr lang="en-US" sz="2800" dirty="0" smtClean="0">
                <a:latin typeface="Comic Sans MS" pitchFamily="66" charset="0"/>
              </a:rPr>
              <a:t>Undesirable and prohibited turns can be discouraged by the proper selection of shape and location of the islands.</a:t>
            </a:r>
          </a:p>
        </p:txBody>
      </p:sp>
      <p:pic>
        <p:nvPicPr>
          <p:cNvPr id="4" name="Picture 3" descr="\begin{figure}&#10;\centerline{\epsfig{file=qfChanProperlyPlacedIslands.eps,width=8cm}}&#10;\end{figure}"/>
          <p:cNvPicPr/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475656" y="3140968"/>
            <a:ext cx="655272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-2738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Design principles of Intersection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894199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603625" algn="l"/>
              </a:tabLst>
            </a:pPr>
            <a:r>
              <a:rPr lang="en-US" sz="2800" b="1" dirty="0" smtClean="0">
                <a:solidFill>
                  <a:srgbClr val="0000FF"/>
                </a:solidFill>
                <a:latin typeface="Comic Sans MS" pitchFamily="66" charset="0"/>
              </a:rPr>
              <a:t>6- Providing locations of traffic control devices: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tabLst>
                <a:tab pos="3603625" algn="l"/>
              </a:tabLst>
            </a:pPr>
            <a:r>
              <a:rPr lang="en-US" sz="2800" dirty="0" smtClean="0">
                <a:latin typeface="Comic Sans MS" pitchFamily="66" charset="0"/>
              </a:rPr>
              <a:t>Channelization may provide locations for the installation of essential traffic control devices, such as stop and directional signs, signals etc.</a:t>
            </a:r>
          </a:p>
        </p:txBody>
      </p:sp>
      <p:pic>
        <p:nvPicPr>
          <p:cNvPr id="4" name="Picture 3" descr="\begin{figure}&#10;\centerline{\epsfig{file=qfChanSignalPostsLocation.eps,width=8cm}}&#10;\end{figure}"/>
          <p:cNvPicPr/>
          <p:nvPr/>
        </p:nvPicPr>
        <p:blipFill>
          <a:blip r:embed="rId2" cstate="print">
            <a:lum bright="40000" contrast="40000"/>
          </a:blip>
          <a:srcRect b="21739"/>
          <a:stretch>
            <a:fillRect/>
          </a:stretch>
        </p:blipFill>
        <p:spPr bwMode="auto">
          <a:xfrm>
            <a:off x="1331640" y="3501008"/>
            <a:ext cx="67056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115616" y="1484784"/>
          <a:ext cx="18923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5" name="Clip" r:id="rId3" imgW="2149200" imgH="5813280" progId="">
                  <p:embed/>
                </p:oleObj>
              </mc:Choice>
              <mc:Fallback>
                <p:oleObj name="Clip" r:id="rId3" imgW="2149200" imgH="5813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1892300" cy="511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loud Callout 2"/>
          <p:cNvSpPr/>
          <p:nvPr/>
        </p:nvSpPr>
        <p:spPr>
          <a:xfrm>
            <a:off x="2575868" y="260648"/>
            <a:ext cx="5832648" cy="1728192"/>
          </a:xfrm>
          <a:prstGeom prst="cloudCallout">
            <a:avLst>
              <a:gd name="adj1" fmla="val -42328"/>
              <a:gd name="adj2" fmla="val 803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cidic" pitchFamily="2" charset="0"/>
              </a:rPr>
              <a:t>Questions - ?</a:t>
            </a:r>
            <a:endParaRPr lang="en-US" sz="4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cid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04664"/>
            <a:ext cx="7128792" cy="248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Grade- Separated Intersections</a:t>
            </a:r>
            <a:endParaRPr lang="en-US" sz="5400" dirty="0" smtClean="0"/>
          </a:p>
        </p:txBody>
      </p:sp>
      <p:pic>
        <p:nvPicPr>
          <p:cNvPr id="211970" name="Picture 2" descr="http://missanpc.gov.iq/ar/includes/FCKeditor/upload/Image/J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68960"/>
            <a:ext cx="4392488" cy="3456384"/>
          </a:xfrm>
          <a:prstGeom prst="rect">
            <a:avLst/>
          </a:prstGeom>
          <a:noFill/>
        </p:spPr>
      </p:pic>
      <p:pic>
        <p:nvPicPr>
          <p:cNvPr id="211972" name="Picture 4" descr="http://media.al-sharq.com/PortalImages/News/Small/119291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068960"/>
            <a:ext cx="403244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Picture 59" descr="https://www.fhwa.dot.gov/publications/research/safety/04091/images/fig1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1412776"/>
            <a:ext cx="4478183" cy="5040560"/>
          </a:xfrm>
          <a:prstGeom prst="rect">
            <a:avLst/>
          </a:prstGeom>
          <a:noFill/>
        </p:spPr>
      </p:pic>
      <p:pic>
        <p:nvPicPr>
          <p:cNvPr id="210945" name="Picture 62" descr="http://upload.wikimedia.org/wikipedia/commons/thumb/b/b1/Spui-schematic.svg/792px-Spui-schematic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73871" y="1978746"/>
            <a:ext cx="5184578" cy="3908623"/>
          </a:xfrm>
          <a:prstGeom prst="rect">
            <a:avLst/>
          </a:prstGeom>
          <a:noFill/>
        </p:spPr>
      </p:pic>
      <p:sp>
        <p:nvSpPr>
          <p:cNvPr id="2109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0" y="2762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Ten-Roman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949" name="Rectangle 5"/>
          <p:cNvSpPr>
            <a:spLocks noChangeArrowheads="1"/>
          </p:cNvSpPr>
          <p:nvPr/>
        </p:nvSpPr>
        <p:spPr bwMode="auto">
          <a:xfrm>
            <a:off x="0" y="506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endParaRPr kumimoji="0" lang="ar-IQ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57398"/>
            <a:ext cx="453650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Diamond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57398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Partial Cloverleaf</a:t>
            </a:r>
          </a:p>
        </p:txBody>
      </p:sp>
      <p:pic>
        <p:nvPicPr>
          <p:cNvPr id="3" name="Picture 2" descr="C:\Users\ENGINEER\Desktop\intersection\figure-18.jpg"/>
          <p:cNvPicPr/>
          <p:nvPr/>
        </p:nvPicPr>
        <p:blipFill>
          <a:blip r:embed="rId2" cstate="print"/>
          <a:srcRect l="22038" t="61690" r="50544" b="27180"/>
          <a:stretch>
            <a:fillRect/>
          </a:stretch>
        </p:blipFill>
        <p:spPr bwMode="auto">
          <a:xfrm>
            <a:off x="1043608" y="1268760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9752" y="186025"/>
            <a:ext cx="475252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Rotary</a:t>
            </a:r>
          </a:p>
        </p:txBody>
      </p:sp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IQ"/>
          </a:p>
        </p:txBody>
      </p:sp>
      <p:pic>
        <p:nvPicPr>
          <p:cNvPr id="208897" name="Picture 66" descr="تنزيل (4)"/>
          <p:cNvPicPr>
            <a:picLocks noChangeAspect="1" noChangeArrowheads="1"/>
          </p:cNvPicPr>
          <p:nvPr/>
        </p:nvPicPr>
        <p:blipFill>
          <a:blip r:embed="rId2" cstate="print"/>
          <a:srcRect b="5746"/>
          <a:stretch>
            <a:fillRect/>
          </a:stretch>
        </p:blipFill>
        <p:spPr bwMode="auto">
          <a:xfrm>
            <a:off x="467544" y="1628800"/>
            <a:ext cx="4176464" cy="3024336"/>
          </a:xfrm>
          <a:prstGeom prst="rect">
            <a:avLst/>
          </a:prstGeom>
          <a:noFill/>
        </p:spPr>
      </p:pic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Ten-Roman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http://www.cbrd.co.uk/interchanges/img/3round.gif"/>
          <p:cNvPicPr/>
          <p:nvPr/>
        </p:nvPicPr>
        <p:blipFill>
          <a:blip r:embed="rId3" cstate="print"/>
          <a:srcRect b="5865"/>
          <a:stretch>
            <a:fillRect/>
          </a:stretch>
        </p:blipFill>
        <p:spPr bwMode="auto">
          <a:xfrm>
            <a:off x="4716016" y="1628800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latin typeface="Comic Sans MS" pitchFamily="66" charset="0"/>
              </a:rPr>
              <a:t>2-Grade separations without ramps</a:t>
            </a: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algn="l" rtl="0"/>
            <a:endParaRPr lang="en-US" sz="2800" dirty="0" smtClean="0">
              <a:latin typeface="Comic Sans MS" pitchFamily="66" charset="0"/>
            </a:endParaRPr>
          </a:p>
          <a:p>
            <a:pPr lvl="0" algn="l" rtl="0"/>
            <a:r>
              <a:rPr lang="en-US" sz="2800" dirty="0" smtClean="0">
                <a:latin typeface="Comic Sans MS" pitchFamily="66" charset="0"/>
              </a:rPr>
              <a:t>3-Interchange.</a:t>
            </a:r>
          </a:p>
        </p:txBody>
      </p:sp>
      <p:pic>
        <p:nvPicPr>
          <p:cNvPr id="3" name="Picture 2" descr="D:\محاضرات\مرحلة رابعة مرور\المصادر\intersection\1203281picUpOp.png"/>
          <p:cNvPicPr>
            <a:picLocks noChangeAspect="1" noChangeArrowheads="1"/>
          </p:cNvPicPr>
          <p:nvPr/>
        </p:nvPicPr>
        <p:blipFill>
          <a:blip r:embed="rId2" cstate="print"/>
          <a:srcRect t="3801" b="53150"/>
          <a:stretch>
            <a:fillRect/>
          </a:stretch>
        </p:blipFill>
        <p:spPr bwMode="auto">
          <a:xfrm>
            <a:off x="2051720" y="764704"/>
            <a:ext cx="4320480" cy="2462579"/>
          </a:xfrm>
          <a:prstGeom prst="rect">
            <a:avLst/>
          </a:prstGeom>
          <a:noFill/>
        </p:spPr>
      </p:pic>
      <p:pic>
        <p:nvPicPr>
          <p:cNvPr id="4" name="Picture 3" descr="D:\محاضرات\مرحلة رابعة مرور\المصادر\intersection\images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789040"/>
            <a:ext cx="3960440" cy="289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44624"/>
            <a:ext cx="7128792" cy="1488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Interchange</a:t>
            </a:r>
            <a:endParaRPr lang="en-US" sz="6600" dirty="0" smtClean="0"/>
          </a:p>
        </p:txBody>
      </p:sp>
      <p:pic>
        <p:nvPicPr>
          <p:cNvPr id="207874" name="Picture 2" descr="http://www.lamst-a.net/upfiles/1ru26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8208912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1166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Trumpt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 Interchange</a:t>
            </a:r>
          </a:p>
        </p:txBody>
      </p:sp>
      <p:pic>
        <p:nvPicPr>
          <p:cNvPr id="3" name="Picture 2" descr="C:\Users\ENGINEER\Desktop\intersection\figure-18.jpg"/>
          <p:cNvPicPr/>
          <p:nvPr/>
        </p:nvPicPr>
        <p:blipFill>
          <a:blip r:embed="rId2" cstate="print"/>
          <a:srcRect l="3649" t="44607" r="69077" b="45273"/>
          <a:stretch>
            <a:fillRect/>
          </a:stretch>
        </p:blipFill>
        <p:spPr bwMode="auto">
          <a:xfrm>
            <a:off x="827584" y="1556792"/>
            <a:ext cx="532859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cbrd.co.uk/interchanges/img/trumpet.gif"/>
          <p:cNvPicPr/>
          <p:nvPr/>
        </p:nvPicPr>
        <p:blipFill>
          <a:blip r:embed="rId3" cstate="print"/>
          <a:srcRect b="7407"/>
          <a:stretch>
            <a:fillRect/>
          </a:stretch>
        </p:blipFill>
        <p:spPr bwMode="auto">
          <a:xfrm flipH="1">
            <a:off x="4499992" y="3789040"/>
            <a:ext cx="439248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116632"/>
            <a:ext cx="8208912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Three Leg Directional Interchange</a:t>
            </a:r>
          </a:p>
        </p:txBody>
      </p:sp>
      <p:pic>
        <p:nvPicPr>
          <p:cNvPr id="3" name="Picture 2" descr="C:\Users\ENGINEER\Desktop\intersection\figure-18.jpg"/>
          <p:cNvPicPr/>
          <p:nvPr/>
        </p:nvPicPr>
        <p:blipFill>
          <a:blip r:embed="rId2" cstate="print"/>
          <a:srcRect l="38540" t="43142" r="37852" b="45406"/>
          <a:stretch>
            <a:fillRect/>
          </a:stretch>
        </p:blipFill>
        <p:spPr bwMode="auto">
          <a:xfrm>
            <a:off x="611560" y="1052736"/>
            <a:ext cx="453650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cbrd.co.uk/interchanges/img/directionalt.gif"/>
          <p:cNvPicPr/>
          <p:nvPr/>
        </p:nvPicPr>
        <p:blipFill>
          <a:blip r:embed="rId3" cstate="print"/>
          <a:srcRect b="6009"/>
          <a:stretch>
            <a:fillRect/>
          </a:stretch>
        </p:blipFill>
        <p:spPr bwMode="auto">
          <a:xfrm>
            <a:off x="4427984" y="3284984"/>
            <a:ext cx="43924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6" name="Picture 6" descr="http://i1095.photobucket.com/albums/i474/makaay31/makaay31%20-%202/ka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501008"/>
            <a:ext cx="4954150" cy="309634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47664" y="-27384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Cloverleaf Interchange</a:t>
            </a:r>
          </a:p>
        </p:txBody>
      </p:sp>
      <p:sp>
        <p:nvSpPr>
          <p:cNvPr id="245762" name="AutoShape 2" descr="data:image/jpeg;base64,/9j/4AAQSkZJRgABAQAAAQABAAD/2wCEAAkGBxQTEhUUExQVFhUXGBgbGBgWGSAgGRsYHhgcHBwaGh0gHSggHB0lHBgaITEiJSkrLi4uFyAzODMtNygtLisBCgoKDg0OGhAQGy8lHyYsLDQsLCwsLCwsLDQsLCwsLCwsLCwsLCwsLCwsLCwsLCwsLCwsLCwsLCwsLCwsLCwsLP/AABEIAKgBLAMBIgACEQEDEQH/xAAbAAACAwEBAQAAAAAAAAAAAAAEBQIDBgEAB//EAEwQAAIBAgQDBQUFBQUECQQDAAECEQADBBIhMQVBYSJRcYGRBhMyobEjQlJiwRRygpLRFTOi4fBDU8LxFjRjc4OTsrPSJUVV4gckNf/EABkBAAMBAQEAAAAAAAAAAAAAAAECAwAEBf/EACkRAAICAQQCAQMEAwAAAAAAAAABAhEDBBIhMUFRExQigTJCYXEFkeH/2gAMAwEAAhEDEQA/AItxM88x6Sf6V08U17CfzHbzG9SfDqu9lx3fZzHjJoFmGsTPcMo+U15lFrC/224fuoP5vkCapuY1zBzoPI/prQWsx7m9P5oHprUWxTrPYCdxY6+UiaNA3hFy6x3IPkY+lUZW7h/L/lVSYy8RJLR3BpP8ulE2sS5ENduKOoj5k1qDuK7St+EeYArpQ82QfxD6CZogYRfxE9cw/QVYMJbG6T/ETQNYACkavr0B/pU7d4bjWPP5Uaj2kP8Act5KD+gNTe+j8rg8Uj+tYyv2C/tJP+z/AMP9ZipWrlw6KvyUfOiLd0j4Dc6g8/SKYYRjHwHXfWjYKfsWPbvTBCDoTJP6VY2HYQDGvcNR+nyo4YZhzU9+aD8stTwxtKd4brGX0gCsYBbhojVmnxX9ADV9rhQAllzeIY/qRRhxlrncQxyVZj+lS/tC1+Yn936Vg0im3gk+JbYU6aqq/wDEv0NdbhZLT71lEfDlTT0q/wDtFeVpo7zp9aieIk7Wh5kVjcFDWVHxZ2bvS1/UEVfgUklirqeROUfInfyqSYi6ToijzqQ9+Z1UedY1IusWmOuq66yB9QfrUzhXEbN6fLtUJfw+JA0YHwk+u1AJZvFoZwN9hQoN0O2tx/s28qpfGIujDX829LDh7/K4FHi5keED61ceGnQ5wSd4zfPf50aQLZy5xETlVGJPQ/QAt8qg1u7+HKOunyGvqRUGwbID/errsrhR46a1y1ibq/C/815ifSK3ALfktsYQE9ot/CP9fOiUwVkb3H/lGvjrVli/fYR75B0ysfUkiilGnbuBj+QJ85mg2GkdF22mqs50iFmPTbzrqsza5mWd5uCR4BZiqHB2Dmf3Fj1FQu241J8dfpEVrNRZiVO+ay3/AHrFvllAHlVeIweZJS3bB5sqj5SRUG4igBARmPdE+pJoJ+MwezaynvJj6CiLSJiyF1ZnAG+VTr6CK7Y90wze8YdCDmPkwPypdf4i5M5UjpP1mqhxFjP2ZP7pNYwfc4hfBi2gy95EH0rtvGYgjXLJ5mQB5QaFF5wATh8QJ5gEj6CvYW4CdFxOm5W2RHT4SKJky90xRMg2ieRC6jwoW5gcUTJS2x7yophfxloyCt1I3Z9fWVAoa5jsITo5Maf3i/q1bkPAIuMuqIkx6j01H/MVOzxBeaJHOBH00+VSOIX76uk965l/mTtDzX0rv7P7wEoQ/wCZIeD3kAz5aV37YvonbDbGNQkEK0juYT6EVf8At6NIhgTzZUn10pIcEDsRPcDz8DrvPM86j7u4p+IAfmMAeM+P0pHij6NuY1w9m2W21mNTqZ5AzJ8BUOI8XsWTkuoqtHwsQWjqBJ9RQPv2Ru0uqncaEeBGlTu4hXP2gkncsJP8whu/nS/FEKkxbieLYZ/gtMT3KsefbKfKqbF62pz53TeFkEj0n0k0zvcOtXAN+mU/1g8+Zqj/AKPrIj3f8RZT6HTlyNJKD9AtkhxxDopG25BqK8V1AVc0/hQEf+qrk4dlE+7bxVDE9DrVi2bmwRoPQ7VEbskb7AkdodQqgfMTXWxcjUtPVv6VC9hwp1zeGRj9NKvwlnDvmgsSokiGBP7omhYwOtxT93/XqanlMAhP8NW4XhFu4pdluKnLM5n/AA7eZqGBwKe9ISzdIXdizH5TrWAVtdaASCAO/wD50Zhb1wgGWCnWSJB8N9KKvJBgLbA551b9TvRluyWUSLcRoAu3ltQYyoTXcX+JUbxEfSpWcSn4WHRXn5Gmrm2PuA9QulVYvBKQGIyzyGh8xQNVldjFLt2v4hH0NGWsQs8j/F/WluI4a4UFSuv4hrQ+IuBdCRI31+mtYN0aVsTbA+BvIH61G2iPBUEdcyz6TNY67innssR/EKsTH3dixPiAaNA3GrOH1M3h4dlfUwx9KpXCKxId9I0COD9Y18aULefTMisI7oPyNWkT91x0BDfIwa1mGDcOuD4bbkf+GzfX5TXV4mbZjsgjkyCQeuulB27AE6IJ55GQ+bKf1oe5hS7fEF5SbmaT4MrfWsbkaX+OYk9lPdjwWT8zE0gxeFxN1vtbpA/MoX6AU7wFtbanObR7z7v6scs+QqvE8Rw66kAH8jN9NqwrRHBWbVmBcuWjOxLuST4G4BTfD4eyy/EO+Vn9CRWK4g6uJsrHf7yY/QV2zfYhR9mv5bJVSW6yuvhNGjWaXEcO3+1UDopB8DyPjNBX8DoTmn+Ez+o/SgbOJxW0NHULt/Wr2sXHUxOaNzBietZRbM2qILfRSZUDqUb/AJfKiDmuaTC9EX5Gq7Fy9aBH2LtyAnNz2hdPPuo29xPLuIO0uYHPkJbkeYqjwyBGafYJYwGUyrFT3zBo4PdjXEXo+XkzCKVWuNK7EI0/92sfPU/OoXMSZmFB72Od/TX6cqdadeWFyDMThMO+t25eunuLEj0+HuqlUsLotoAdck/NT9aobO+vbYDQ6wJ6ASa9+xN3KPECf8RmqxxQQrkDXgp3Z5jnr6QaDv4AGCoOb8RMMD0Igj1rRWcGgGwJ60NdUFsqanmQJA8SdBXGm10O0Lbd+8ujOW7vejOD5mH/AMRqVvigBh7bL1tnMv8A5b6+hNGraMtmZQOQ+KfIbV69wi2fhcDoAPkCdPKqxzyXYu30UYa8jgKty2W5ae6udCEfQkflmpfs9wEi9ddpiBcUjzmSNhEwNDUnS0qMrlT0uAR/xE+BFe4FiZvJaGV7bsFNkMSonTNbBk22G8girRyxk+QOyl8IYkajv5cjuOselRuLdFs5ZjafiAPUb6k/LpR3EbQS9cVXkK8BuZHUjmO+orc1MhHHI89+Z0P1p5yUS2n00817fAJg+NXVOV7abRnTssNtSQVJ25g0yt8W/MN9c6Dv7xBoe5aQiY7PfoV8CTEHWapbAbQe7Y9dTB8q3DElinG7QVina4fieO5H/QgkVX+zoDqLgYf7wjMNP4YmgL2GfUTrA6ESdN9N69hr98E57hcQYDjQGRrJMd476VwV9Exrh0uoAzf3ZEg+7AMbaMSSKobjF23m7AZcwCkHWDz3186iMW1s/C9vmMpKkgbeM6+lFjHT8RRuUukHvPaWOXM0k8S/aPDI4eL/ALBcbjkLa2Vbs5g7GR8tKIwnEkP2bWo7M51JjyEwK9dSy6kNbdAQZZCHXzBgjv3of9it22Z1uZoSAoDDUaa6dnl4+ZNR+Od00VWoxvG04Uw4YlNYZyR+9MeNS/tEDv8AMifSJ/5il3DbNy/nZ76L7oMWtKhnKqZpU/CZHeZ5nakHD8Z/9QukNcUjMttdCMhCncjfszoN6q4xguezijllVyVGq4jxh0tPcFotkUmIbXznak/GON5XcPYEqFy5pgkrJGjaalfnRyXyzND5oMNLRrG0d+3rQHEMB7wqSCDInTkN9u/aah9QrrbQqz32WjHKrqGsQrWw8jUhswWPijnNF8P4j9krvbW3M76Scx2l9oFA46wjIBO2wJB5jYTV9qF7IBYd8aerCiszfUTLM/CL7ntDagS1rnOW6s+Q1q3DY9GEjMT0ZW079I79t6X3OC27olsOOUsAQRJ6bnnE1Lgns7Yw95r1tyTlZVW6wKiRBYqBL84B261eEVLuNFY5JPsYPciYuBT1AH6zFRW5cife24nn2v60KFOaGYKiaA75tZ1mABy+hqFzF2wCPeEzyXfpA7RB79aE8PP2opCX3rd0MhiHk5vdxoTJcDbcRFSOJQsJKaiQQsjwk/1pOLo3Fu80bTK6eZXc10ZtIsIOXbfu1PJqHwSLzyYP2J/lja9jLI1kT4QD4gGYqLucsmQveFAHkWBnypbNw87KzHwoSddeWXl9K8yOe0buusQigzPLMTy/QVRYorujnipydIZPiEHxOZ7gCfPtGOfIcqpuYmSOwY/FcbQa8hoOQ0jmaWcNvqcwW4z6nM/ZzAzsWGs7mJplaxTAkIQuhDFRNwg8sx1Hz8K0pqBRYZODn4RQLjkQLjRtCDsjluYnUdd66MLnWMgbXSVLHmeigbjWaMtdlQ5VSXYqisJiNSzk/FrygUZYwjXLPv3m5LFbdsHKCQJLMRpbQTsBJ0Gk1RNSVkE7VoXDDD4WYa/cXXyhRl5867eyWh2yqf8AetEnpbXtHblO9Gf2Xdb4rjKD9ywPdr5sPtH828hUrPB7VszlRSef3j5ntGkeWK6GoWnG5v7tLr+AFpPMsC53/DXUs3zrlw69MjP6sWE+grQ28GPwnxbsj56/Krhhu4r5IT85H0qbzvwHaxHj7tv4XYmRMciOsAfKg0xLj4WKqNltqBp1LS3zFVtj+aqB4bfMk17BWrlxiqbnVjso6ltv1rnXpFHRy5flpzO37xEeQodCc0LnJb7qa695gTTe9gEtsAB7+6yg6SqgbwV0Yx1gUbw/ht26fdKQoIJIQZUC8y0DbqdDyJqyw+xHJGeXgpVpuMqCdQ0Fz4KNZ8Yprh/d4fW0BbYiPeXDNyD+BNcmh3599KuN44YUlYWQY7MwYy7HcSDInfTaliJdvoSzRntOsREOLnYLLpoVlp60z2Y/+kpTo0TOqAhVMkEF3InXeBqBPfv4UGMKFIIYHfSeR2/WiEKBQAgDQJLyZMQTpA67VDE4h8pWEEg/ConXu3jSuec4SdttiRzyh+mT/AuxeJRAUObLOwk7+mvzoqzirdthnh1u6CSwjQmdtiQBsfCko4azuQw0BWTOuuumvWjOMWGdlYcioGZp5kE68oNZOMXxY61E4px3PkcnE2iXW3cdXWOw65gxbbKwEciO0q0uxty3cQli6BGYFkMQRvIMqaIwiNbkgSSqqzKdwohZHcAdJql7Se7uWyQFuFi34pbUkNG9WWqXol8yBlw91BC3luLq2ViUuMYnL+AiNZnyqXDsPi7jw1pLa6lQzyxaNlHwk/61orE5XZGyFSmeAuitKZRmZ5UQTyEmqcFhbqWwrMAAddCQQSYXXSfCrwe7miylZK3nQ7MIygga7Tp3945bV18ecpzZTAMZuRnv3OnU1fcQfeMHuBgaDYEdnx1ipAAbAba6RPXnI7gNTVKCD4LCql03EN1WMEhdEOm5B3zRrvzq7FoLt5bhtWc40BWQ06g7EqB9DtG1RF4d/ftqZ6jtanXXkK8WJABAA5ZjoQOmsD02oOKfYGkymzw5R7ztMBdMtHKRl0OpExpz60VbtqBEE8oLH03PmdOVA8T9pbeHKoLNt7kAl7zsYJJEBAVHLmTUMDi/eqXdQdRoFIU/uoQNOs1ljj6NsQxGJQbASO7VvEgEAdN40NcF29MyoUrCqIXbvOnpEmKg1zLIGmWN4Gp5xuI7qCxfFbNuSbiroBI33113OvrTf0YOcufiZRIJnUnx1g69PLSuG3Mgsx200Ha8tdB3kVnMT7YWhOQFpI5GJHoPlSnF+2FzL2IUk7R3c9DWsJuxhkG4ETu2p0783fUDxCzb+JoEEwNPp00GlfMW4hiLuY5z2RJjTSq8Jg3cyWCA6BrhIme7maFgPoeN9rsGogJJ0+8SdOW8R4iky+0dpzC2AdZ7RUaz+KAQPOlnDPY97wzG52JIlVJJg6mDGlPcL7HYVRDe8c/vx8gP1qE9RCPFk5ZYoqbHKZDJag6mLjczv2dJ5zXLeKsoyoottmn4L7wCO8MAKJxPBgrAIpjkCdxA3J2A050RjOAW1XMECmDmKyeW413mo/UBWWmqZFMdbC5cjBZmVZG174BBM0Zg8ajTlZG5kEFW8hr6UBY9nbLLF62cw2yuQR48t6rf2Psgyl26h65WA9BNK8mJ8SQHnuO1t0aNccoSLgKqGzBvwmNxOhB5gnXoabcJ4p7pMh7dhjKtb1KsfwyNe7Kf0BrIYTCYi20K63l5yIuR0Oo9fUVPBRnuQGtvMyohjEAht1O86gjWr45Qa2p2gwa6TPoalWGZbhde5YB/i0lfl4168xtwUt7/AIRr5sTNZXBKSZmLg+EoMrEdRMZttiJnQHamtjjTr8YzqdAy6NPMEcyPwkBvKllhvpllNB5xHfofHX1NUm6OQY/68aLs4hLq5lIZdie49Ry+lK8fjnR8q4Vrg/EpSPmZrnaafKLX6M3hcMXdEXTMwGnUxPWnXtAwVv2dRFpFllP3zH3u/wDzNCeypuXMXbUBsqnMz6BAqiZ7yJgct67xe9nvXWXWTlHUk6ct9P8AOuvTw8slKXoKOKt4bDW7hWQQzXAAJIBKosc7a6HKN4FKLXEbj3Rdt3EcBg2rt2iCdCBodI0bedtKZcUAHu7XO0kNpIDMcxHdz+dY3E8Gtu/2Fwo07Zez1ggyPDUUscyU5JiYoTyN7V0bHjzLfaw+QP7sEkHV/et/eF03bUCIkAKNjpQUodScp7oIHrvSO3ZeGRDfzIv4iT6a6HpUMHiboVRcu3Qx2A0C+q/Wpzhjm7tlJaGUpVa/2Pmu/uN1GtSsXSBK5tfyGPWIrLXMdiy7LaN24F3YaLH5mAhfPvpsnDnZQ113Wea3C5G2hCgCemastLF+zlenSdMY6GZt5SfvHsio512N22NRAnMZ6LoaGXA2UHatXMQT8JNzsgg7uMwPoSOtXvdtluzbtqVG1gQF6aLAHUx5VVaaCG+KISmGBBOfnsGE9ewvaArqrbElZY6SV7Pf8QMsV6aTQwLt+EFYkmM3SANPAZhXVtZjqWLaZlMqdtBpqTtpJ3q8YRj0h1FItbEBYHZXcyBrMc1aZPQHSuW3kkyVOpkmCw6KTJPeYqy3hIB+BJ+42jHTZQkk9WipXVtD4izRuGAH8IMl1A6gT0o8hsGidmAmOyBl05zmgGD01rosZpEE/vjUDvyt2Z6UFi/aGzbUSyjmQTnPgJmI74pHjvbQENkUkfmP03PXetaAaxepA05GCB3dxnYx5UNfx1u2JZgvePhEcgV2NfPn49ib5gPlH5f6nWlmItXAe0SxPWZNDcY213j+GTMyIrPMswUAk9xJ38qUYr2zutoihATzPzI0HlQXD/Z/EXf9lAPN+yPnrTSx7NIblxbjNaRMsM4kMSPxwUG3fz8aG9XVm3Irwq3MQxFzFiysaMytkJ7iUBgdTQnEOCvnKhluMD8VsymXllPd860vC+E4Z7ZZEu24YrnR5nLpMPKNOhjTenFrhwS3lVw5zDUqFbMdPhgDbumma4DZgrPsxcJ7UWxoQWOsd8fppWk4V7FW83/WAzjUI6qunWSwO+xIBHhTO7wmGObNmmYIOx6GDXriNqSAY0GsgdxjTu60Gn4EhKT/AFKipODC0Qf2e2ROrWuwW3jTtKRJGgI2qwOhuEs2QGAq3lMBgd51XWfIA1VexF0AC00MPjE5ST4AbeNWYn2iFxcmKsqy6ABg1t40Gl23E/xA1OUYy7GcE1YZglYJmKtDFipXTsyY8qHwmO+xNwqNidRHfGtNMDi7SJGGd7aAfA7l0B5wYOnQirbuIuse3ZsXbcawpBHWVPnBAGlc8tK7tEXhFhuqbYuGRCZpmQJEx0Ggqp8YAisQCGyjX83+jTEXbZQg2lAj8TAFe7ViNuVF2+HC5b94MMXQREPJWPygEiORgCk+mkJ8TFOOxOTKpntMBBH0PPlpV9siAFBB71M/KuXr5zDKFygzrqRy584NX/2haZgnuEB2k5j55ZipPE+jqWglJJwkn+SjLJ+PX8wg+UUVwPDPZvXMTiVi0UKBGjPcDAAQp1CqdZ/LpXrvFjbOUNl5fZIqj1ygn1/rVWcFiX1bkQxJPjMn0NWxQjCV2Vxf43LW5UDopMBQSxbsDnHdHdt860KZWulWhh7r/wDs8xIBymdveDsCfxSOZpPbvMQRbOXWGUCGM6dpiS5k6QCBrtVmLvKq+5t9lF1uEbsw5+AmFHWeenRv+SSUfHkjkhKM9slVHeEYwW2VodmZsog6MOeYc9+tO+J2ijkLJBAI6Ty/130Bwyytmz+2XVkSVtJ+vqT/ACt0oa37SkfGhdpJLLOpP08OVDUbfI8eCRxa27ZsYUGG+O4R9pcbXYcl00A0E61C3lswVGdxsfup3x+Ju89KGxIcIdkmJQMA5E/eJYGPHKOlC27ZIkFYEaLqR5tCg9O0aEpTktuNflkHKT4iirGG4zhlYBSdek8+v+dWKBmL21L6QXAhY5kk6DzNcu5B2+yCOV6Gk95WInwWBzNBX+PIxm2He5P3NV8z39dAKWOmdfcy7yTlBRfH9DBFLSQUG0qslo13JIUdAJmu4i4oAMjs/dv6weggLm6ZdO+lb/tLkM2SwG2O56mee+p13qy3wRAc10NdHe7aHnJWNB/DXRHFCHNC44c1FchB4suyF2IOqL2lnn+VT/L4VMBwQTls5hoNSQOc6gDlzbzqrF4q3ZVQSjIdgBrHfpyHdINJr/tPln3K9g6faaz4gQI6EkU+5exnGSdNcj84dROYMwj4jqI7yoAAHis1RjOLWbQAdxA1GTcabkSRM8pHhSocPuXV+1ut35U0UTz1IFL39lbjk/apk7xOb0mB61N5olMmmyQhvkuA+x7SG9dFuymck6M3xgbSIIlzIAmdSKc2sPmKm45zICTr2U5ZEUfG2sFjqSTsKG9nOB2sMLhS4z3WtsRBAICaswG8DMJ1minP2QC5JzMfzDQRJ/DvA8elPCSkrRBSTXBHHcQXC4f3lxSA2lpF7JunmWb4sg023OgjU1884xx27eIloH4VEKOgA/zr6R7cez5xWJsdpls28LZCKfjYHMxO0DePKhMJwq1YgLbWRpI1b+YzrUMmojF15JzyKLo+fYTgGJuiVsuQeZED502wnsZcJ+0uKvRZY/oK3yqT8Ob1/wAq9cuFiA8DwIn/ADrmlqpPok8zfRjLnBEsjKCW11LRO2jad2unUU+4TYUW8+aXO0AD5xPrR+J4eGChQjAMCQ2nfuDvU3zbMoEdwAG3WpyyuSNKb20IFvPnGZnBJBHMnYHTu0P1p/7wRCsdeUafOoWdGZgQZULESdCdD01q17gg5lk8jEfSkk7Ek76KcNgraghFe2Se0bTETOvaGqnzGnKkz3GTGwxRLF511eSoAUKJOrKAxE+daC3h2OoMjun9KzXGne7irdkKAqBXadDuZPhsI76tgySUu+BoSlZoLmNZXFpUux3sJtRyZPeBQykajKDOmtXrdR4ldxHYJM9Mp1HkwFOGT3vDkLdpkvFLOhkoQJUd4BpGyyyFtz8U7/ERO++nyr0YS3RTOmLtWSOHDAAMHncHst/KY18C1DX8HBgyORDDQHvgjNB8qL4lYa1dtqraMqFiBJUuubUDUxXv2khmtgHLOk6r4qG0E9wE1P5Y20zthpPkV45JvyhZh8NBKWshYiWFormEaHSQfHXuqdm7qI0y6CBrPdJ1j6URewFgvma1kYj47Z181BkeIbyq5sMH2KvPJtD4hDEnouaqJHNJVxRC1iiVYlkbL2sp1eIJiSAZ8DU0urmBGa2+6kHMw01gAgj1NC38FB1BBHSAOoB1jyqq5Ydepjl3HZhP1mt9yFNAnFbxEZ7d4HYXhmPhsH261Br2HY5Xs3LBO5QyJ/dYho86QNdgZdjznfxEn6GiLWMacoPZ1nNqOUFVbTyFJLHCXaBSGn9mh9bF2042AY5Hn914+RND8RwN+1ujIT3jTxmqTeRicyTG5mJ65WmfKKlhuMYq1ItOLiDUITlB8nOXYbSK556euYFME5YpXBnv7QNsqcoYiDrzI1k+lXYpSSWgj3qyB1BBI+XzFXWuPJdJ97hApiOzKHXmDqhnp3V25fsZCk3mUklVKLnR40IYNEd4Ig+MU+GM4vlFMuoeT9UVftDFwmI4aBDE4c5iFJmIjNoDmido2rMDht+AUt3HVgCCFOx8TR+Cxj2rguI0P8jvObXQ76HemqYixc7Qv38PJM27csk8yuvZB/DypsuKTdoimKsNwN7hV7efqbaH3e2s3GhJ6zVfF8IiqVtXbAud6Xc7g8zAGX/FSvHtir2t33rj/tGLeiyLY8MwojCWso+G3pE+9dVA/gtZ2/xg9atYGLV4Wk/asznXVz2Y8tCOsGjsRfs2OxcKQdgu/moGYDlGk0TcDPmR765YANuxaKg9JK52/nr37PZX7jjwRACe4HPM6bGklkl+2Ijk/CFA4tdaRYsu6nSboyg9TrJGnwyRUrdnEMD75kHcFnfw2pyuMRT/AHT6aGbib9xABrr4sE62jpqftwIHTsVKazS8IMMmaDuHADb4GHQG4M43Inn4VRdDhgFgDlA0EU1TGqNRa1nT7f69jSpHiKHQ2CYG/vV0/wAIqSxZUWhqs8bd3fsGuWfeAAeUVDBYb3c5hJPXYf6miDdt6E2sSO4A22nw7Qq5WsxEspOn2qFdf4C3hNTlgypEJZtRtcb4Mb7X3Ws4mzft/CFgDdQZ7SNyIYGI5iae8J4il62SpOUwWQQWRgCFOvKSdREg9+x+L4argoxtNmGqSQY6Z8pHQ1mr/sfibLe8w2Zl7gZZR3BllT4GunDkpVJCwlSpmstvmRLVwqjKCbV1mOUqdfdMRMJOaCPhaZEE1VbfJ2XQ5oBAYalSNwR8SnkwlazWH9ozbJS+mRjoQyQD5HTzFPMJxe26oAwI17N2Smu+UjtKf3detNlwRycrsMoKQT7lWPZYzynbwmaCx2LFgDMZlgojr30Z7pCTDOsfh+0WO6SVf1nrUeI8Hs3VUHEABWVxmRlOh20DCD41y/TSjLnoj8TsqxuJS2uZxlEgaT94wOdcx2OFv3YuMCGYKAO+P9etE8X4FbxC5ff2l1DSH0keIG4obiHs8LgtzfsgI4IAubxyOk8hrSrD1aYFBncdi7ds21EzcfKJ2B3k/L1qlsc3v/2ecxCZpB0ieg86Jx3B7d022e9aU22nsZ2LdD2PA+VWpgMOt03c11mIyEqgURv94+HIGKaOCTXRljvwVqwmCT5D9TRmHwrkNeIGQAjO8axqFWfiPQd/KvW8SoI9xYXPGhabrSO5Yyz/AA13GJcYj37qDy982scstpZbv0jnTw0vmbGjirtnOK8Re4UFrLat21CgMofq2mkuSfiG1T4XhQB766pKDRE3NwgfCOeXbM2wHiKjbyiMlq5ecbM6nID3paUyw/fK9V5VzEq5bNccho3usiadwXTKB3AAVaeZRVQVlZZKVIGv4l7jO5P2jalogT+ndHKhPfE25uSSDAHMRvrvRzYi2wCm/Y75DFif5VNVi5hx/tjrvFm59ckT51yxhk9F9Jq8uBbUrRC7xNiluNVUwAQDvzneJq3iDAIHt29v7wkhhpzXSQOkVxL1kKFDORyIsH/iIrwv2gJnEb/7kf8AyqtZvCL5NdKU01BcE7mLyKhZgc/IEOnpqFboINMMPxxisXAb6fhaWC9RLZh/PA7qV33suMpd/E2GnfvBmmY4mCoDmxeQaRdR0df3biWww85qsHNP7kLlz45x/RUiF29hcyhLDsDoVS+My6jVAyAvzldTppNZ1+IKbhw/u7dsh3hhIuQCYV12bxKg1oMfaw+Qe7Z0edLRGcEcytxQDHRtelLraAEuFVTzZ1DR5EbeVdKOYG9yw+GI58o689PGKrLwCuvfroo/4fOmYuq2pQkjc2zK+OVif/UK6bQJhXU9y/C3gQx18mNCjAVnFMGABKiD8JjXTblG+mxokYsZiCqba6QW/l7J9DQ97B5TBHuj6MPLmD51UMO09kgnnOhjv0H6VuTB9tkM5SVnT7QZlI7p5x+6IrqWjGj22HfKHyEyfp4Uut3QsgqSd+niCJB8TBryMzST5ZAYjyjWg5BKm9o8CNVOJvnnkshQTyJLsfpXH9pSI93w5yfutevfPKir9ac3sJbY7KuswIAHkNKmzWl/DUHm/gbaZse0uMMAYbBoAeaO0fzXGonDcS4g216xbX8S4Zfplmm9zFWxrCx5RXcFxIOYDJPjtSvNIACp4iWCpj7jD8QsKgHqJpl/ZmPgf/Vb5POEgD1qY4vbEj3ikjdV1PpvUrHHEO8r3TSvLMdRRQ3DuIcuKXj4qKpxFriagt+3h/yvh0M+cVp8M0iRHltRiLS/PMbYjDYS7xV/uYK4B/vrIWfNQPrXjxbHWW+04dYLHQNhrhU5SIIyl2HfyFbwgVA5ZnSm+okDYjGXfa20EKYnD4uyJBl7eeI7n+KNtO6qcDxDh9wk2sWgc83m23QS6gHyrdi+O+aCxvBMLeP2mGsue/IJ9RBpo6hLwBwFVvC3mUxcF5epDiOmaYpU3BBMvhbUzMoptvoeZtuqn0NMr3/8e4NjNsXbDd9q4R8jIqn/AKHYy3/ccUvxyW8ucfNiPlVFmxsXYyLYiQS9tgPzKjD/ANtWHmaibywJQDbTI4M9Iv5fQVYeF8XUdm9hLvV0yn5AVA2uLqNcNg38Hj9aZZIewODJe8sltcwIG4zR5mTUZsxpmOv5vXQiq2vcUH/22wZ3+1Gv+OoftHE//wAdhx/4g/8AnR3R9m2sv/aLYBhc2onsuZP/AJ4BPjXmujXKhkRsiDylkciqPf8AFOWHwVv95/8A9qCxXEeIjRr2EQ/9nbzfUEGtuj7BQ7Z7zSot6aaMzkEc+yrqh/lqyzgL6DshLKzMhVXTyAPrrWSN3FOPtuI4gDusgJ/6SPpQ68Mwx/vBevHvuXj9BFI8mM201WNxNlf+sY63pJym7mP8oJPlSr+3uGLA/aGcjSEst8syj5UsXB2FPZsWukqD9Zo21xJkHYhf3VAHoBQedLpBSoJPH8F90Y+5pHZsKJ9Salb45Z+7hOKHTuQafymgU4kTOZ3E85P9a7cxd1IIusynYhjS/UM1IP8A7RH3eG8QIH4rqgfK3pVdzi5A/wD8rEx1xP8AS3Vdri7lsztcfwc6eVB4jE3WJYFWHUGR4UVnbNQX/wBIlB14diwemIk/+1Uv7eska4PiCjuVrbD5oKUtjLo0LsfUVbhveudAX8DrW+eQOLGI9osF979ttfv2EYeeUiamvHMAzDLjgh7rli4vkSoMetBNhLw1yXR5TVVjGZSRctpcH3luoDp5jSt9R7QR+qJeINrE4W6fyYgByI7rkEVdc4PfUaWXPUAN6MhNL8Nw3BYqYwdpOokH5RUz7E2Ug2LuJsN327hj+vzp1qI+RtjLrV9lGUEjvRyIHgraDyFSuMIAuLB5G0eyf4WJHoVFVNheJWhC45cQn4MVbD/Nsx+dBPxu8n/WOGI0b3MJcKEdQvaHyFOskX0xdrQy9yGAyMsHl8LT0DGP5WNCYnAJmOe2c3M5SJ66qa5h+M4C6Y/aDaY/cxdsr63LcqfEineGwF/KPcMzW/umxdVrZ8CrqD6CnBRjbfGFGrQfrXVxd6/2bFonwE/OneE9nbdqCtiT+PEv2fJF386cWBlIPvT1Coq2/ADU157kh6Yg4f7A4m8M95wi6yF1Y+GwnxNT/wCjYwJ95dtNibJGuU6r+8qmDW1xeNcJCrcgDuPyTc/KhOHG9ikY22CAadvcn9xf1byobmbalyK8RZw+IsZksCxlWbRMAnoEAkiKo4N7PrcguxHfOw8YmqcXiruGum3ilTX7+WFYdzf86MTH2RbJtO6OdJwzdrXvB0isjS6NFYOGsqEZ5J+GDlU+E9pvQVB8fbBjNJ7hqfOKw+HvW7TmbXvCfvxDfxEk6+FaLCXNAVQKCJoy2sEbHjNpQGIwYfZjPQ1KzijzHpVy213FIUArHDssZnYjqaaWWAGhqkDkaruXQm8RQ7DQdE868R3Gg7OJDfCaJtii1RqCUY1MNVSmpzS2Fni9Zv2oxt5Iyxk/EN60i9KqxdkXFKOAQfWimK1wfMr+MdtyTVD23jNlMd/KvoOA9nbVpiwkzybWPlTC7h0K5SoI7uVM5LwL8d9nyZlnkaus4N21VGPgprfp7P4dTmCeRJiiMSLkZbOQGN20A9KVsG0+fPhbiiDbfxy0PkuZgAs9DzrSXMUGbLexBY6ggCFnpBmPGrMDw7L2rYDAn4u71pk+OTVyU8H4KnxXhBOywYrTJgLLJkZAR4RQmHs97U0sAKO+gxkjPH2YVbmZPh/CdfSmmHwaoPhHpRZfXnUi/wDo1rYUqF2JsWmMMinxH0pLxHCFB9gpEd1aTEINwaAYjnWizOLM1a49eUwyqT1FKsZaa7cL8yZit9h8EjDVQZ/1rQmISwjMEjNsf8qbd6E2CTgVpwwOUKD3VuLajLqADWTbFFTGU6nQ8vDxpnbuXHPbGVeR5mlbsZJIYmyJ20oLFYBG3E699EhqjFbgLYp4lwNbkdlWUboygg9Qdwes0nf2GwhMgXbf5QZ185PzrWNdA5173y1RZGkJXJ3DYFQk4j3bkczy86AfjeFtSLb2h1TfzO9UYrjYcEWrb3BzjRfWsZi8CM5YoATPZXYT9TUklfI0pJI2d/2mJIFvtsdlTc9SdhRaJj3UgOuGVvw9q4T1bl5Vh+H4cK0h1Tv7UGthhOOlBGYXidgureYApq9Cxla5KsG4ZjZxjNcuDbOTlP8AD/Wg+LcBsAlkulG3Cqez4wNqJ4it+7DutlG+6txgG/lH6mh+FcLw914vXhcY/wCyTsoOh119a38MPYutXrQIzXM0DXLsT1JplheKA6WmUn/djQR3knSjPaThOFVMtw2rMfCUIzenOsressii5h1uPbX4ndBBHQd1Pw+KEraOeI+1uXs20h+c/pXOFe04n7XfvGwpNZNp1zKcz8xGo8aCeyGM5SfkKNI25vo+n4HiNu7qjAiibgRhFfPPZ++tpjLgA/dnStFiONKvwnMe/lU2qHjO+x8uGC7EVFrkc6ztvjjMwDNA76NxGYxkbODz7vGhyx7G9vFTpVnvjS7D4NvvH0qwXAh1JFagX/Af76OcUPeusfhrmIaRoJ0pThBcUkltJ0Unl+tHwZvk0mBtsB2jNXYrEJbEsYFLRxm2kB2A7utWvi7d1JnMDShRK1jUuLmtuHH5f9aUJxDF5VMGOsT8udL7+fMEsuB3ZjCgdQBJotVPwPqw5qOyfCt/ZuxE2DBebZLCNTEEk7xB08xReE4ap/u2dCujA9fl6URicL2swJBHIEjXrG9C2uJ3LB7aq07wCp9SIJ8aNtmC8LZZG1OYdRTJbk7UNZvi4YKujfhcQarvYHM396UgfdE0O+gJh1s69qB4c6ubLFA2sFiCsowYjaV7R+dH4fgGKZe0gU/mYa+lOoN9CuVA1y+gEk1nsfxYEkWz8qL9oeHvY/vjEjTIaxt3EEt2SfPejCPPIN4e3GYkMxPQaCoW+Nuwyrl6abf50Bh8A9zXK0d4FaDhPBMupHdRqjJthnCcFszuzHcA9/hTLFYiATu3JeZPQVTjb/ubZcKT3AUv4Rwtb038axB1y2jI07wanKoh8hnCeFYq+DeuXTYX7q5QRp+IHlUBi2BKkgkH4l+Fh0FLExYQtaS4wSdFL5o86ou3JMAgGlSd2F0MbpeelTVh19KCw7Mukg0W01Ripj3EWiFCKsA9xAAHjvQGK4SIhLYbTtGSY6yNTXq9StmXJRwv2Lwg+0ebhMyNl8I3oLivBGwr+8slvdMZZE3A8Y0rleobmUlFIa4HhuHvJmgZTyIJefzMTPlVPHbuDt2xbaEjbIO0Ouler1a+RfAFwLC4ZSC9u45Pw3LgJHzNanFhYDMQEHLYeder1MLfgxnHuH2w/vMOrqx3OXsnyPKkN7BXGJLNqeQr1ep02TmjycKbmCaZ4XBEwDpOkHf03rterMMVyNeFcLOfKLZMbl/6VpWwZRczEKByFer1I+x0KG9obYMAE00DNlDXLT2w3w5gNeuler1MBzdhSDTTaqcVg8wrlepX2VuxJcSezcQMBtPLwNEZ1VQFBA6cq7Xq1gLvdaSIJ74ofF27twBRM94Ner1ACBRfvg+790bhjTLv4maWrxS5aJW4hBB2YbVyvU3gPQxwPtOrGXHajc00s8QBNer1KkaM3Y24RxIq3d1rU/2uuXQgnqdPlXa9VIScHwLKKfZm/aDGpeAFxRMH4TMViLPBla4x3URHWvV6hud2BJI1nC+FNklstq3yC6sevhVd+2qTBnrXq9WUrA27FXEbsjaRv50uxFq41qPe5VH3Zr1erOKMjKrYyMxJJ61G9dM16vUVyJRKxiNRmka7g08W4fu3dPGu16i1wE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" name="Picture 2" descr="http://www.civil.iitb.ac.in/tvm/1111_nptel/567_Grade/plain/img1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908720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64" name="AutoShape 4" descr="data:image/jpeg;base64,/9j/4AAQSkZJRgABAQAAAQABAAD/2wCEAAkGBxQTEhUUExQVFhUXGBgbGBgWGSAgGRsYHhgcHBwaGh0gHSggHB0lHBgaITEiJSkrLi4uFyAzODMtNygtLisBCgoKDg0OGhAQGy8lHyYsLDQsLCwsLCwsLDQsLCwsLCwsLCwsLCwsLCwsLCwsLCwsLCwsLCwsLCwsLCwsLCwsLP/AABEIAKgBLAMBIgACEQEDEQH/xAAbAAACAwEBAQAAAAAAAAAAAAAEBQIDBgEAB//EAEwQAAIBAgQDBQUFBQUECQQDAAECEQADBBIhMQVBYSJRcYGRBhMyobEjQlJiwRRygpLRFTOi4fBDU8LxFjRjc4OTsrPSJUVV4gckNf/EABkBAAMBAQEAAAAAAAAAAAAAAAECAwAEBf/EACkRAAICAQQCAQMEAwAAAAAAAAABAhEDBBIhMUFRExQigTJCYXEFkeH/2gAMAwEAAhEDEQA/AItxM88x6Sf6V08U17CfzHbzG9SfDqu9lx3fZzHjJoFmGsTPcMo+U15lFrC/224fuoP5vkCapuY1zBzoPI/prQWsx7m9P5oHprUWxTrPYCdxY6+UiaNA3hFy6x3IPkY+lUZW7h/L/lVSYy8RJLR3BpP8ulE2sS5ENduKOoj5k1qDuK7St+EeYArpQ82QfxD6CZogYRfxE9cw/QVYMJbG6T/ETQNYACkavr0B/pU7d4bjWPP5Uaj2kP8Act5KD+gNTe+j8rg8Uj+tYyv2C/tJP+z/AMP9ZipWrlw6KvyUfOiLd0j4Dc6g8/SKYYRjHwHXfWjYKfsWPbvTBCDoTJP6VY2HYQDGvcNR+nyo4YZhzU9+aD8stTwxtKd4brGX0gCsYBbhojVmnxX9ADV9rhQAllzeIY/qRRhxlrncQxyVZj+lS/tC1+Yn936Vg0im3gk+JbYU6aqq/wDEv0NdbhZLT71lEfDlTT0q/wDtFeVpo7zp9aieIk7Wh5kVjcFDWVHxZ2bvS1/UEVfgUklirqeROUfInfyqSYi6ToijzqQ9+Z1UedY1IusWmOuq66yB9QfrUzhXEbN6fLtUJfw+JA0YHwk+u1AJZvFoZwN9hQoN0O2tx/s28qpfGIujDX829LDh7/K4FHi5keED61ceGnQ5wSd4zfPf50aQLZy5xETlVGJPQ/QAt8qg1u7+HKOunyGvqRUGwbID/errsrhR46a1y1ibq/C/815ifSK3ALfktsYQE9ot/CP9fOiUwVkb3H/lGvjrVli/fYR75B0ysfUkiilGnbuBj+QJ85mg2GkdF22mqs50iFmPTbzrqsza5mWd5uCR4BZiqHB2Dmf3Fj1FQu241J8dfpEVrNRZiVO+ay3/AHrFvllAHlVeIweZJS3bB5sqj5SRUG4igBARmPdE+pJoJ+MwezaynvJj6CiLSJiyF1ZnAG+VTr6CK7Y90wze8YdCDmPkwPypdf4i5M5UjpP1mqhxFjP2ZP7pNYwfc4hfBi2gy95EH0rtvGYgjXLJ5mQB5QaFF5wATh8QJ5gEj6CvYW4CdFxOm5W2RHT4SKJky90xRMg2ieRC6jwoW5gcUTJS2x7yophfxloyCt1I3Z9fWVAoa5jsITo5Maf3i/q1bkPAIuMuqIkx6j01H/MVOzxBeaJHOBH00+VSOIX76uk965l/mTtDzX0rv7P7wEoQ/wCZIeD3kAz5aV37YvonbDbGNQkEK0juYT6EVf8At6NIhgTzZUn10pIcEDsRPcDz8DrvPM86j7u4p+IAfmMAeM+P0pHij6NuY1w9m2W21mNTqZ5AzJ8BUOI8XsWTkuoqtHwsQWjqBJ9RQPv2Ru0uqncaEeBGlTu4hXP2gkncsJP8whu/nS/FEKkxbieLYZ/gtMT3KsefbKfKqbF62pz53TeFkEj0n0k0zvcOtXAN+mU/1g8+Zqj/AKPrIj3f8RZT6HTlyNJKD9AtkhxxDopG25BqK8V1AVc0/hQEf+qrk4dlE+7bxVDE9DrVi2bmwRoPQ7VEbskb7AkdodQqgfMTXWxcjUtPVv6VC9hwp1zeGRj9NKvwlnDvmgsSokiGBP7omhYwOtxT93/XqanlMAhP8NW4XhFu4pdluKnLM5n/AA7eZqGBwKe9ISzdIXdizH5TrWAVtdaASCAO/wD50Zhb1wgGWCnWSJB8N9KKvJBgLbA551b9TvRluyWUSLcRoAu3ltQYyoTXcX+JUbxEfSpWcSn4WHRXn5Gmrm2PuA9QulVYvBKQGIyzyGh8xQNVldjFLt2v4hH0NGWsQs8j/F/WluI4a4UFSuv4hrQ+IuBdCRI31+mtYN0aVsTbA+BvIH61G2iPBUEdcyz6TNY67innssR/EKsTH3dixPiAaNA3GrOH1M3h4dlfUwx9KpXCKxId9I0COD9Y18aULefTMisI7oPyNWkT91x0BDfIwa1mGDcOuD4bbkf+GzfX5TXV4mbZjsgjkyCQeuulB27AE6IJ55GQ+bKf1oe5hS7fEF5SbmaT4MrfWsbkaX+OYk9lPdjwWT8zE0gxeFxN1vtbpA/MoX6AU7wFtbanObR7z7v6scs+QqvE8Rw66kAH8jN9NqwrRHBWbVmBcuWjOxLuST4G4BTfD4eyy/EO+Vn9CRWK4g6uJsrHf7yY/QV2zfYhR9mv5bJVSW6yuvhNGjWaXEcO3+1UDopB8DyPjNBX8DoTmn+Ez+o/SgbOJxW0NHULt/Wr2sXHUxOaNzBietZRbM2qILfRSZUDqUb/AJfKiDmuaTC9EX5Gq7Fy9aBH2LtyAnNz2hdPPuo29xPLuIO0uYHPkJbkeYqjwyBGafYJYwGUyrFT3zBo4PdjXEXo+XkzCKVWuNK7EI0/92sfPU/OoXMSZmFB72Od/TX6cqdadeWFyDMThMO+t25eunuLEj0+HuqlUsLotoAdck/NT9aobO+vbYDQ6wJ6ASa9+xN3KPECf8RmqxxQQrkDXgp3Z5jnr6QaDv4AGCoOb8RMMD0Igj1rRWcGgGwJ60NdUFsqanmQJA8SdBXGm10O0Lbd+8ujOW7vejOD5mH/AMRqVvigBh7bL1tnMv8A5b6+hNGraMtmZQOQ+KfIbV69wi2fhcDoAPkCdPKqxzyXYu30UYa8jgKty2W5ae6udCEfQkflmpfs9wEi9ddpiBcUjzmSNhEwNDUnS0qMrlT0uAR/xE+BFe4FiZvJaGV7bsFNkMSonTNbBk22G8girRyxk+QOyl8IYkajv5cjuOselRuLdFs5ZjafiAPUb6k/LpR3EbQS9cVXkK8BuZHUjmO+orc1MhHHI89+Z0P1p5yUS2n00817fAJg+NXVOV7abRnTssNtSQVJ25g0yt8W/MN9c6Dv7xBoe5aQiY7PfoV8CTEHWapbAbQe7Y9dTB8q3DElinG7QVina4fieO5H/QgkVX+zoDqLgYf7wjMNP4YmgL2GfUTrA6ESdN9N69hr98E57hcQYDjQGRrJMd476VwV9Exrh0uoAzf3ZEg+7AMbaMSSKobjF23m7AZcwCkHWDz3186iMW1s/C9vmMpKkgbeM6+lFjHT8RRuUukHvPaWOXM0k8S/aPDI4eL/ALBcbjkLa2Vbs5g7GR8tKIwnEkP2bWo7M51JjyEwK9dSy6kNbdAQZZCHXzBgjv3of9it22Z1uZoSAoDDUaa6dnl4+ZNR+Od00VWoxvG04Uw4YlNYZyR+9MeNS/tEDv8AMifSJ/5il3DbNy/nZ76L7oMWtKhnKqZpU/CZHeZ5nakHD8Z/9QukNcUjMttdCMhCncjfszoN6q4xguezijllVyVGq4jxh0tPcFotkUmIbXznak/GON5XcPYEqFy5pgkrJGjaalfnRyXyzND5oMNLRrG0d+3rQHEMB7wqSCDInTkN9u/aah9QrrbQqz32WjHKrqGsQrWw8jUhswWPijnNF8P4j9krvbW3M76Scx2l9oFA46wjIBO2wJB5jYTV9qF7IBYd8aerCiszfUTLM/CL7ntDagS1rnOW6s+Q1q3DY9GEjMT0ZW079I79t6X3OC27olsOOUsAQRJ6bnnE1Lgns7Yw95r1tyTlZVW6wKiRBYqBL84B261eEVLuNFY5JPsYPciYuBT1AH6zFRW5cife24nn2v60KFOaGYKiaA75tZ1mABy+hqFzF2wCPeEzyXfpA7RB79aE8PP2opCX3rd0MhiHk5vdxoTJcDbcRFSOJQsJKaiQQsjwk/1pOLo3Fu80bTK6eZXc10ZtIsIOXbfu1PJqHwSLzyYP2J/lja9jLI1kT4QD4gGYqLucsmQveFAHkWBnypbNw87KzHwoSddeWXl9K8yOe0buusQigzPLMTy/QVRYorujnipydIZPiEHxOZ7gCfPtGOfIcqpuYmSOwY/FcbQa8hoOQ0jmaWcNvqcwW4z6nM/ZzAzsWGs7mJplaxTAkIQuhDFRNwg8sx1Hz8K0pqBRYZODn4RQLjkQLjRtCDsjluYnUdd66MLnWMgbXSVLHmeigbjWaMtdlQ5VSXYqisJiNSzk/FrygUZYwjXLPv3m5LFbdsHKCQJLMRpbQTsBJ0Gk1RNSVkE7VoXDDD4WYa/cXXyhRl5867eyWh2yqf8AetEnpbXtHblO9Gf2Xdb4rjKD9ywPdr5sPtH828hUrPB7VszlRSef3j5ntGkeWK6GoWnG5v7tLr+AFpPMsC53/DXUs3zrlw69MjP6sWE+grQ28GPwnxbsj56/Krhhu4r5IT85H0qbzvwHaxHj7tv4XYmRMciOsAfKg0xLj4WKqNltqBp1LS3zFVtj+aqB4bfMk17BWrlxiqbnVjso6ltv1rnXpFHRy5flpzO37xEeQodCc0LnJb7qa695gTTe9gEtsAB7+6yg6SqgbwV0Yx1gUbw/ht26fdKQoIJIQZUC8y0DbqdDyJqyw+xHJGeXgpVpuMqCdQ0Fz4KNZ8Yprh/d4fW0BbYiPeXDNyD+BNcmh3599KuN44YUlYWQY7MwYy7HcSDInfTaliJdvoSzRntOsREOLnYLLpoVlp60z2Y/+kpTo0TOqAhVMkEF3InXeBqBPfv4UGMKFIIYHfSeR2/WiEKBQAgDQJLyZMQTpA67VDE4h8pWEEg/ConXu3jSuec4SdttiRzyh+mT/AuxeJRAUObLOwk7+mvzoqzirdthnh1u6CSwjQmdtiQBsfCko4azuQw0BWTOuuumvWjOMWGdlYcioGZp5kE68oNZOMXxY61E4px3PkcnE2iXW3cdXWOw65gxbbKwEciO0q0uxty3cQli6BGYFkMQRvIMqaIwiNbkgSSqqzKdwohZHcAdJql7Se7uWyQFuFi34pbUkNG9WWqXol8yBlw91BC3luLq2ViUuMYnL+AiNZnyqXDsPi7jw1pLa6lQzyxaNlHwk/61orE5XZGyFSmeAuitKZRmZ5UQTyEmqcFhbqWwrMAAddCQQSYXXSfCrwe7miylZK3nQ7MIygga7Tp3945bV18ecpzZTAMZuRnv3OnU1fcQfeMHuBgaDYEdnx1ipAAbAba6RPXnI7gNTVKCD4LCql03EN1WMEhdEOm5B3zRrvzq7FoLt5bhtWc40BWQ06g7EqB9DtG1RF4d/ftqZ6jtanXXkK8WJABAA5ZjoQOmsD02oOKfYGkymzw5R7ztMBdMtHKRl0OpExpz60VbtqBEE8oLH03PmdOVA8T9pbeHKoLNt7kAl7zsYJJEBAVHLmTUMDi/eqXdQdRoFIU/uoQNOs1ljj6NsQxGJQbASO7VvEgEAdN40NcF29MyoUrCqIXbvOnpEmKg1zLIGmWN4Gp5xuI7qCxfFbNuSbiroBI33113OvrTf0YOcufiZRIJnUnx1g69PLSuG3Mgsx200Ha8tdB3kVnMT7YWhOQFpI5GJHoPlSnF+2FzL2IUk7R3c9DWsJuxhkG4ETu2p0783fUDxCzb+JoEEwNPp00GlfMW4hiLuY5z2RJjTSq8Jg3cyWCA6BrhIme7maFgPoeN9rsGogJJ0+8SdOW8R4iky+0dpzC2AdZ7RUaz+KAQPOlnDPY97wzG52JIlVJJg6mDGlPcL7HYVRDe8c/vx8gP1qE9RCPFk5ZYoqbHKZDJag6mLjczv2dJ5zXLeKsoyoottmn4L7wCO8MAKJxPBgrAIpjkCdxA3J2A050RjOAW1XMECmDmKyeW413mo/UBWWmqZFMdbC5cjBZmVZG174BBM0Zg8ajTlZG5kEFW8hr6UBY9nbLLF62cw2yuQR48t6rf2Psgyl26h65WA9BNK8mJ8SQHnuO1t0aNccoSLgKqGzBvwmNxOhB5gnXoabcJ4p7pMh7dhjKtb1KsfwyNe7Kf0BrIYTCYi20K63l5yIuR0Oo9fUVPBRnuQGtvMyohjEAht1O86gjWr45Qa2p2gwa6TPoalWGZbhde5YB/i0lfl4168xtwUt7/AIRr5sTNZXBKSZmLg+EoMrEdRMZttiJnQHamtjjTr8YzqdAy6NPMEcyPwkBvKllhvpllNB5xHfofHX1NUm6OQY/68aLs4hLq5lIZdie49Ry+lK8fjnR8q4Vrg/EpSPmZrnaafKLX6M3hcMXdEXTMwGnUxPWnXtAwVv2dRFpFllP3zH3u/wDzNCeypuXMXbUBsqnMz6BAqiZ7yJgct67xe9nvXWXWTlHUk6ct9P8AOuvTw8slKXoKOKt4bDW7hWQQzXAAJIBKosc7a6HKN4FKLXEbj3Rdt3EcBg2rt2iCdCBodI0bedtKZcUAHu7XO0kNpIDMcxHdz+dY3E8Gtu/2Fwo07Zez1ggyPDUUscyU5JiYoTyN7V0bHjzLfaw+QP7sEkHV/et/eF03bUCIkAKNjpQUodScp7oIHrvSO3ZeGRDfzIv4iT6a6HpUMHiboVRcu3Qx2A0C+q/Wpzhjm7tlJaGUpVa/2Pmu/uN1GtSsXSBK5tfyGPWIrLXMdiy7LaN24F3YaLH5mAhfPvpsnDnZQ113Wea3C5G2hCgCemastLF+zlenSdMY6GZt5SfvHsio512N22NRAnMZ6LoaGXA2UHatXMQT8JNzsgg7uMwPoSOtXvdtluzbtqVG1gQF6aLAHUx5VVaaCG+KISmGBBOfnsGE9ewvaArqrbElZY6SV7Pf8QMsV6aTQwLt+EFYkmM3SANPAZhXVtZjqWLaZlMqdtBpqTtpJ3q8YRj0h1FItbEBYHZXcyBrMc1aZPQHSuW3kkyVOpkmCw6KTJPeYqy3hIB+BJ+42jHTZQkk9WipXVtD4izRuGAH8IMl1A6gT0o8hsGidmAmOyBl05zmgGD01rosZpEE/vjUDvyt2Z6UFi/aGzbUSyjmQTnPgJmI74pHjvbQENkUkfmP03PXetaAaxepA05GCB3dxnYx5UNfx1u2JZgvePhEcgV2NfPn49ib5gPlH5f6nWlmItXAe0SxPWZNDcY213j+GTMyIrPMswUAk9xJ38qUYr2zutoihATzPzI0HlQXD/Z/EXf9lAPN+yPnrTSx7NIblxbjNaRMsM4kMSPxwUG3fz8aG9XVm3Irwq3MQxFzFiysaMytkJ7iUBgdTQnEOCvnKhluMD8VsymXllPd860vC+E4Z7ZZEu24YrnR5nLpMPKNOhjTenFrhwS3lVw5zDUqFbMdPhgDbumma4DZgrPsxcJ7UWxoQWOsd8fppWk4V7FW83/WAzjUI6qunWSwO+xIBHhTO7wmGObNmmYIOx6GDXriNqSAY0GsgdxjTu60Gn4EhKT/AFKipODC0Qf2e2ROrWuwW3jTtKRJGgI2qwOhuEs2QGAq3lMBgd51XWfIA1VexF0AC00MPjE5ST4AbeNWYn2iFxcmKsqy6ABg1t40Gl23E/xA1OUYy7GcE1YZglYJmKtDFipXTsyY8qHwmO+xNwqNidRHfGtNMDi7SJGGd7aAfA7l0B5wYOnQirbuIuse3ZsXbcawpBHWVPnBAGlc8tK7tEXhFhuqbYuGRCZpmQJEx0Ggqp8YAisQCGyjX83+jTEXbZQg2lAj8TAFe7ViNuVF2+HC5b94MMXQREPJWPygEiORgCk+mkJ8TFOOxOTKpntMBBH0PPlpV9siAFBB71M/KuXr5zDKFygzrqRy584NX/2haZgnuEB2k5j55ZipPE+jqWglJJwkn+SjLJ+PX8wg+UUVwPDPZvXMTiVi0UKBGjPcDAAQp1CqdZ/LpXrvFjbOUNl5fZIqj1ygn1/rVWcFiX1bkQxJPjMn0NWxQjCV2Vxf43LW5UDopMBQSxbsDnHdHdt860KZWulWhh7r/wDs8xIBymdveDsCfxSOZpPbvMQRbOXWGUCGM6dpiS5k6QCBrtVmLvKq+5t9lF1uEbsw5+AmFHWeenRv+SSUfHkjkhKM9slVHeEYwW2VodmZsog6MOeYc9+tO+J2ijkLJBAI6Ty/130Bwyytmz+2XVkSVtJ+vqT/ACt0oa37SkfGhdpJLLOpP08OVDUbfI8eCRxa27ZsYUGG+O4R9pcbXYcl00A0E61C3lswVGdxsfup3x+Ju89KGxIcIdkmJQMA5E/eJYGPHKOlC27ZIkFYEaLqR5tCg9O0aEpTktuNflkHKT4iirGG4zhlYBSdek8+v+dWKBmL21L6QXAhY5kk6DzNcu5B2+yCOV6Gk95WInwWBzNBX+PIxm2He5P3NV8z39dAKWOmdfcy7yTlBRfH9DBFLSQUG0qslo13JIUdAJmu4i4oAMjs/dv6weggLm6ZdO+lb/tLkM2SwG2O56mee+p13qy3wRAc10NdHe7aHnJWNB/DXRHFCHNC44c1FchB4suyF2IOqL2lnn+VT/L4VMBwQTls5hoNSQOc6gDlzbzqrF4q3ZVQSjIdgBrHfpyHdINJr/tPln3K9g6faaz4gQI6EkU+5exnGSdNcj84dROYMwj4jqI7yoAAHis1RjOLWbQAdxA1GTcabkSRM8pHhSocPuXV+1ut35U0UTz1IFL39lbjk/apk7xOb0mB61N5olMmmyQhvkuA+x7SG9dFuymck6M3xgbSIIlzIAmdSKc2sPmKm45zICTr2U5ZEUfG2sFjqSTsKG9nOB2sMLhS4z3WtsRBAICaswG8DMJ1minP2QC5JzMfzDQRJ/DvA8elPCSkrRBSTXBHHcQXC4f3lxSA2lpF7JunmWb4sg023OgjU1884xx27eIloH4VEKOgA/zr6R7cez5xWJsdpls28LZCKfjYHMxO0DePKhMJwq1YgLbWRpI1b+YzrUMmojF15JzyKLo+fYTgGJuiVsuQeZED502wnsZcJ+0uKvRZY/oK3yqT8Ob1/wAq9cuFiA8DwIn/ADrmlqpPok8zfRjLnBEsjKCW11LRO2jad2unUU+4TYUW8+aXO0AD5xPrR+J4eGChQjAMCQ2nfuDvU3zbMoEdwAG3WpyyuSNKb20IFvPnGZnBJBHMnYHTu0P1p/7wRCsdeUafOoWdGZgQZULESdCdD01q17gg5lk8jEfSkk7Ek76KcNgraghFe2Se0bTETOvaGqnzGnKkz3GTGwxRLF511eSoAUKJOrKAxE+daC3h2OoMjun9KzXGne7irdkKAqBXadDuZPhsI76tgySUu+BoSlZoLmNZXFpUux3sJtRyZPeBQykajKDOmtXrdR4ldxHYJM9Mp1HkwFOGT3vDkLdpkvFLOhkoQJUd4BpGyyyFtz8U7/ERO++nyr0YS3RTOmLtWSOHDAAMHncHst/KY18C1DX8HBgyORDDQHvgjNB8qL4lYa1dtqraMqFiBJUuubUDUxXv2khmtgHLOk6r4qG0E9wE1P5Y20zthpPkV45JvyhZh8NBKWshYiWFormEaHSQfHXuqdm7qI0y6CBrPdJ1j6URewFgvma1kYj47Z181BkeIbyq5sMH2KvPJtD4hDEnouaqJHNJVxRC1iiVYlkbL2sp1eIJiSAZ8DU0urmBGa2+6kHMw01gAgj1NC38FB1BBHSAOoB1jyqq5Ydepjl3HZhP1mt9yFNAnFbxEZ7d4HYXhmPhsH261Br2HY5Xs3LBO5QyJ/dYho86QNdgZdjznfxEn6GiLWMacoPZ1nNqOUFVbTyFJLHCXaBSGn9mh9bF2042AY5Hn914+RND8RwN+1ujIT3jTxmqTeRicyTG5mJ65WmfKKlhuMYq1ItOLiDUITlB8nOXYbSK556euYFME5YpXBnv7QNsqcoYiDrzI1k+lXYpSSWgj3qyB1BBI+XzFXWuPJdJ97hApiOzKHXmDqhnp3V25fsZCk3mUklVKLnR40IYNEd4Ig+MU+GM4vlFMuoeT9UVftDFwmI4aBDE4c5iFJmIjNoDmido2rMDht+AUt3HVgCCFOx8TR+Cxj2rguI0P8jvObXQ76HemqYixc7Qv38PJM27csk8yuvZB/DypsuKTdoimKsNwN7hV7efqbaH3e2s3GhJ6zVfF8IiqVtXbAud6Xc7g8zAGX/FSvHtir2t33rj/tGLeiyLY8MwojCWso+G3pE+9dVA/gtZ2/xg9atYGLV4Wk/asznXVz2Y8tCOsGjsRfs2OxcKQdgu/moGYDlGk0TcDPmR765YANuxaKg9JK52/nr37PZX7jjwRACe4HPM6bGklkl+2Ijk/CFA4tdaRYsu6nSboyg9TrJGnwyRUrdnEMD75kHcFnfw2pyuMRT/AHT6aGbib9xABrr4sE62jpqftwIHTsVKazS8IMMmaDuHADb4GHQG4M43Inn4VRdDhgFgDlA0EU1TGqNRa1nT7f69jSpHiKHQ2CYG/vV0/wAIqSxZUWhqs8bd3fsGuWfeAAeUVDBYb3c5hJPXYf6miDdt6E2sSO4A22nw7Qq5WsxEspOn2qFdf4C3hNTlgypEJZtRtcb4Mb7X3Ws4mzft/CFgDdQZ7SNyIYGI5iae8J4il62SpOUwWQQWRgCFOvKSdREg9+x+L4argoxtNmGqSQY6Z8pHQ1mr/sfibLe8w2Zl7gZZR3BllT4GunDkpVJCwlSpmstvmRLVwqjKCbV1mOUqdfdMRMJOaCPhaZEE1VbfJ2XQ5oBAYalSNwR8SnkwlazWH9ozbJS+mRjoQyQD5HTzFPMJxe26oAwI17N2Smu+UjtKf3detNlwRycrsMoKQT7lWPZYzynbwmaCx2LFgDMZlgojr30Z7pCTDOsfh+0WO6SVf1nrUeI8Hs3VUHEABWVxmRlOh20DCD41y/TSjLnoj8TsqxuJS2uZxlEgaT94wOdcx2OFv3YuMCGYKAO+P9etE8X4FbxC5ff2l1DSH0keIG4obiHs8LgtzfsgI4IAubxyOk8hrSrD1aYFBncdi7ds21EzcfKJ2B3k/L1qlsc3v/2ecxCZpB0ieg86Jx3B7d022e9aU22nsZ2LdD2PA+VWpgMOt03c11mIyEqgURv94+HIGKaOCTXRljvwVqwmCT5D9TRmHwrkNeIGQAjO8axqFWfiPQd/KvW8SoI9xYXPGhabrSO5Yyz/AA13GJcYj37qDy982scstpZbv0jnTw0vmbGjirtnOK8Re4UFrLat21CgMofq2mkuSfiG1T4XhQB766pKDRE3NwgfCOeXbM2wHiKjbyiMlq5ecbM6nID3paUyw/fK9V5VzEq5bNccho3usiadwXTKB3AAVaeZRVQVlZZKVIGv4l7jO5P2jalogT+ndHKhPfE25uSSDAHMRvrvRzYi2wCm/Y75DFif5VNVi5hx/tjrvFm59ckT51yxhk9F9Jq8uBbUrRC7xNiluNVUwAQDvzneJq3iDAIHt29v7wkhhpzXSQOkVxL1kKFDORyIsH/iIrwv2gJnEb/7kf8AyqtZvCL5NdKU01BcE7mLyKhZgc/IEOnpqFboINMMPxxisXAb6fhaWC9RLZh/PA7qV33suMpd/E2GnfvBmmY4mCoDmxeQaRdR0df3biWww85qsHNP7kLlz45x/RUiF29hcyhLDsDoVS+My6jVAyAvzldTppNZ1+IKbhw/u7dsh3hhIuQCYV12bxKg1oMfaw+Qe7Z0edLRGcEcytxQDHRtelLraAEuFVTzZ1DR5EbeVdKOYG9yw+GI58o689PGKrLwCuvfroo/4fOmYuq2pQkjc2zK+OVif/UK6bQJhXU9y/C3gQx18mNCjAVnFMGABKiD8JjXTblG+mxokYsZiCqba6QW/l7J9DQ97B5TBHuj6MPLmD51UMO09kgnnOhjv0H6VuTB9tkM5SVnT7QZlI7p5x+6IrqWjGj22HfKHyEyfp4Uut3QsgqSd+niCJB8TBryMzST5ZAYjyjWg5BKm9o8CNVOJvnnkshQTyJLsfpXH9pSI93w5yfutevfPKir9ac3sJbY7KuswIAHkNKmzWl/DUHm/gbaZse0uMMAYbBoAeaO0fzXGonDcS4g216xbX8S4Zfplmm9zFWxrCx5RXcFxIOYDJPjtSvNIACp4iWCpj7jD8QsKgHqJpl/ZmPgf/Vb5POEgD1qY4vbEj3ikjdV1PpvUrHHEO8r3TSvLMdRRQ3DuIcuKXj4qKpxFriagt+3h/yvh0M+cVp8M0iRHltRiLS/PMbYjDYS7xV/uYK4B/vrIWfNQPrXjxbHWW+04dYLHQNhrhU5SIIyl2HfyFbwgVA5ZnSm+okDYjGXfa20EKYnD4uyJBl7eeI7n+KNtO6qcDxDh9wk2sWgc83m23QS6gHyrdi+O+aCxvBMLeP2mGsue/IJ9RBpo6hLwBwFVvC3mUxcF5epDiOmaYpU3BBMvhbUzMoptvoeZtuqn0NMr3/8e4NjNsXbDd9q4R8jIqn/AKHYy3/ccUvxyW8ucfNiPlVFmxsXYyLYiQS9tgPzKjD/ANtWHmaibywJQDbTI4M9Iv5fQVYeF8XUdm9hLvV0yn5AVA2uLqNcNg38Hj9aZZIewODJe8sltcwIG4zR5mTUZsxpmOv5vXQiq2vcUH/22wZ3+1Gv+OoftHE//wAdhx/4g/8AnR3R9m2sv/aLYBhc2onsuZP/AJ4BPjXmujXKhkRsiDylkciqPf8AFOWHwVv95/8A9qCxXEeIjRr2EQ/9nbzfUEGtuj7BQ7Z7zSot6aaMzkEc+yrqh/lqyzgL6DshLKzMhVXTyAPrrWSN3FOPtuI4gDusgJ/6SPpQ68Mwx/vBevHvuXj9BFI8mM201WNxNlf+sY63pJym7mP8oJPlSr+3uGLA/aGcjSEst8syj5UsXB2FPZsWukqD9Zo21xJkHYhf3VAHoBQedLpBSoJPH8F90Y+5pHZsKJ9Salb45Z+7hOKHTuQafymgU4kTOZ3E85P9a7cxd1IIusynYhjS/UM1IP8A7RH3eG8QIH4rqgfK3pVdzi5A/wD8rEx1xP8AS3Vdri7lsztcfwc6eVB4jE3WJYFWHUGR4UVnbNQX/wBIlB14diwemIk/+1Uv7eska4PiCjuVrbD5oKUtjLo0LsfUVbhveudAX8DrW+eQOLGI9osF979ttfv2EYeeUiamvHMAzDLjgh7rli4vkSoMetBNhLw1yXR5TVVjGZSRctpcH3luoDp5jSt9R7QR+qJeINrE4W6fyYgByI7rkEVdc4PfUaWXPUAN6MhNL8Nw3BYqYwdpOokH5RUz7E2Ug2LuJsN327hj+vzp1qI+RtjLrV9lGUEjvRyIHgraDyFSuMIAuLB5G0eyf4WJHoVFVNheJWhC45cQn4MVbD/Nsx+dBPxu8n/WOGI0b3MJcKEdQvaHyFOskX0xdrQy9yGAyMsHl8LT0DGP5WNCYnAJmOe2c3M5SJ66qa5h+M4C6Y/aDaY/cxdsr63LcqfEineGwF/KPcMzW/umxdVrZ8CrqD6CnBRjbfGFGrQfrXVxd6/2bFonwE/OneE9nbdqCtiT+PEv2fJF386cWBlIPvT1Coq2/ADU157kh6Yg4f7A4m8M95wi6yF1Y+GwnxNT/wCjYwJ95dtNibJGuU6r+8qmDW1xeNcJCrcgDuPyTc/KhOHG9ikY22CAadvcn9xf1byobmbalyK8RZw+IsZksCxlWbRMAnoEAkiKo4N7PrcguxHfOw8YmqcXiruGum3ilTX7+WFYdzf86MTH2RbJtO6OdJwzdrXvB0isjS6NFYOGsqEZ5J+GDlU+E9pvQVB8fbBjNJ7hqfOKw+HvW7TmbXvCfvxDfxEk6+FaLCXNAVQKCJoy2sEbHjNpQGIwYfZjPQ1KzijzHpVy213FIUArHDssZnYjqaaWWAGhqkDkaruXQm8RQ7DQdE868R3Gg7OJDfCaJtii1RqCUY1MNVSmpzS2Fni9Zv2oxt5Iyxk/EN60i9KqxdkXFKOAQfWimK1wfMr+MdtyTVD23jNlMd/KvoOA9nbVpiwkzybWPlTC7h0K5SoI7uVM5LwL8d9nyZlnkaus4N21VGPgprfp7P4dTmCeRJiiMSLkZbOQGN20A9KVsG0+fPhbiiDbfxy0PkuZgAs9DzrSXMUGbLexBY6ggCFnpBmPGrMDw7L2rYDAn4u71pk+OTVyU8H4KnxXhBOywYrTJgLLJkZAR4RQmHs97U0sAKO+gxkjPH2YVbmZPh/CdfSmmHwaoPhHpRZfXnUi/wDo1rYUqF2JsWmMMinxH0pLxHCFB9gpEd1aTEINwaAYjnWizOLM1a49eUwyqT1FKsZaa7cL8yZit9h8EjDVQZ/1rQmISwjMEjNsf8qbd6E2CTgVpwwOUKD3VuLajLqADWTbFFTGU6nQ8vDxpnbuXHPbGVeR5mlbsZJIYmyJ20oLFYBG3E699EhqjFbgLYp4lwNbkdlWUboygg9Qdwes0nf2GwhMgXbf5QZ185PzrWNdA5173y1RZGkJXJ3DYFQk4j3bkczy86AfjeFtSLb2h1TfzO9UYrjYcEWrb3BzjRfWsZi8CM5YoATPZXYT9TUklfI0pJI2d/2mJIFvtsdlTc9SdhRaJj3UgOuGVvw9q4T1bl5Vh+H4cK0h1Tv7UGthhOOlBGYXidgureYApq9Cxla5KsG4ZjZxjNcuDbOTlP8AD/Wg+LcBsAlkulG3Cqez4wNqJ4it+7DutlG+6txgG/lH6mh+FcLw914vXhcY/wCyTsoOh119a38MPYutXrQIzXM0DXLsT1JplheKA6WmUn/djQR3knSjPaThOFVMtw2rMfCUIzenOsressii5h1uPbX4ndBBHQd1Pw+KEraOeI+1uXs20h+c/pXOFe04n7XfvGwpNZNp1zKcz8xGo8aCeyGM5SfkKNI25vo+n4HiNu7qjAiibgRhFfPPZ++tpjLgA/dnStFiONKvwnMe/lU2qHjO+x8uGC7EVFrkc6ztvjjMwDNA76NxGYxkbODz7vGhyx7G9vFTpVnvjS7D4NvvH0qwXAh1JFagX/Af76OcUPeusfhrmIaRoJ0pThBcUkltJ0Unl+tHwZvk0mBtsB2jNXYrEJbEsYFLRxm2kB2A7utWvi7d1JnMDShRK1jUuLmtuHH5f9aUJxDF5VMGOsT8udL7+fMEsuB3ZjCgdQBJotVPwPqw5qOyfCt/ZuxE2DBebZLCNTEEk7xB08xReE4ap/u2dCujA9fl6URicL2swJBHIEjXrG9C2uJ3LB7aq07wCp9SIJ8aNtmC8LZZG1OYdRTJbk7UNZvi4YKujfhcQarvYHM396UgfdE0O+gJh1s69qB4c6ubLFA2sFiCsowYjaV7R+dH4fgGKZe0gU/mYa+lOoN9CuVA1y+gEk1nsfxYEkWz8qL9oeHvY/vjEjTIaxt3EEt2SfPejCPPIN4e3GYkMxPQaCoW+Nuwyrl6abf50Bh8A9zXK0d4FaDhPBMupHdRqjJthnCcFszuzHcA9/hTLFYiATu3JeZPQVTjb/ubZcKT3AUv4Rwtb038axB1y2jI07wanKoh8hnCeFYq+DeuXTYX7q5QRp+IHlUBi2BKkgkH4l+Fh0FLExYQtaS4wSdFL5o86ou3JMAgGlSd2F0MbpeelTVh19KCw7Mukg0W01Ripj3EWiFCKsA9xAAHjvQGK4SIhLYbTtGSY6yNTXq9StmXJRwv2Lwg+0ebhMyNl8I3oLivBGwr+8slvdMZZE3A8Y0rleobmUlFIa4HhuHvJmgZTyIJefzMTPlVPHbuDt2xbaEjbIO0Ouler1a+RfAFwLC4ZSC9u45Pw3LgJHzNanFhYDMQEHLYeder1MLfgxnHuH2w/vMOrqx3OXsnyPKkN7BXGJLNqeQr1ep02TmjycKbmCaZ4XBEwDpOkHf03rterMMVyNeFcLOfKLZMbl/6VpWwZRczEKByFer1I+x0KG9obYMAE00DNlDXLT2w3w5gNeuler1MBzdhSDTTaqcVg8wrlepX2VuxJcSezcQMBtPLwNEZ1VQFBA6cq7Xq1gLvdaSIJ74ofF27twBRM94Ner1ACBRfvg+790bhjTLv4maWrxS5aJW4hBB2YbVyvU3gPQxwPtOrGXHajc00s8QBNer1KkaM3Y24RxIq3d1rU/2uuXQgnqdPlXa9VIScHwLKKfZm/aDGpeAFxRMH4TMViLPBla4x3URHWvV6hud2BJI1nC+FNklstq3yC6sevhVd+2qTBnrXq9WUrA27FXEbsjaRv50uxFq41qPe5VH3Zr1erOKMjKrYyMxJJ61G9dM16vUVyJRKxiNRmka7g08W4fu3dPGu16i1wE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664" y="42009"/>
            <a:ext cx="62646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50000"/>
              </a:lnSpc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All Directional 4-Legs</a:t>
            </a:r>
          </a:p>
        </p:txBody>
      </p:sp>
      <p:pic>
        <p:nvPicPr>
          <p:cNvPr id="3" name="Picture 2" descr="http://onlinemanuals.txdot.gov/txdotmanuals/rdw/images/3-27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2484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cbrd.co.uk/interchanges/img/fourlevelstack.gif"/>
          <p:cNvPicPr/>
          <p:nvPr/>
        </p:nvPicPr>
        <p:blipFill>
          <a:blip r:embed="rId3" cstate="print"/>
          <a:srcRect b="-8"/>
          <a:stretch>
            <a:fillRect/>
          </a:stretch>
        </p:blipFill>
        <p:spPr bwMode="auto">
          <a:xfrm>
            <a:off x="3923928" y="3789040"/>
            <a:ext cx="4911917" cy="282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115616" y="1484784"/>
          <a:ext cx="18923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14" name="Clip" r:id="rId3" imgW="2149200" imgH="5813280" progId="">
                  <p:embed/>
                </p:oleObj>
              </mc:Choice>
              <mc:Fallback>
                <p:oleObj name="Clip" r:id="rId3" imgW="2149200" imgH="581328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1484784"/>
                        <a:ext cx="1892300" cy="511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loud Callout 2"/>
          <p:cNvSpPr/>
          <p:nvPr/>
        </p:nvSpPr>
        <p:spPr>
          <a:xfrm>
            <a:off x="2575868" y="260648"/>
            <a:ext cx="5832648" cy="1728192"/>
          </a:xfrm>
          <a:prstGeom prst="cloudCallout">
            <a:avLst>
              <a:gd name="adj1" fmla="val -42328"/>
              <a:gd name="adj2" fmla="val 8035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US" sz="4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cidic" pitchFamily="2" charset="0"/>
              </a:rPr>
              <a:t>Questions - ?</a:t>
            </a:r>
            <a:endParaRPr lang="en-US" sz="4000" b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cidic" pitchFamily="2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weddingsbydon.com/108-wedding-planner/RedRoseThankYouB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807082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196752"/>
            <a:ext cx="8208912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2800" dirty="0" smtClean="0">
                <a:latin typeface="Comic Sans MS" pitchFamily="66" charset="0"/>
              </a:rPr>
              <a:t>Driver and vehicular characteristics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en-US" sz="2800" dirty="0" smtClean="0">
                <a:solidFill>
                  <a:srgbClr val="00CC00"/>
                </a:solidFill>
                <a:latin typeface="Comic Sans MS" pitchFamily="66" charset="0"/>
              </a:rPr>
              <a:t>Driver:	(age, gentle, driving skill, experience)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Ø"/>
              <a:tabLst/>
            </a:pPr>
            <a:r>
              <a:rPr lang="en-US" sz="2800" dirty="0" smtClean="0">
                <a:solidFill>
                  <a:srgbClr val="00CC00"/>
                </a:solidFill>
                <a:latin typeface="Comic Sans MS" pitchFamily="66" charset="0"/>
              </a:rPr>
              <a:t>Vehicle:	(size, speed, acceleration/ deceleration)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Sight distance requirement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2800" dirty="0" smtClean="0">
                <a:latin typeface="Comic Sans MS" pitchFamily="66" charset="0"/>
              </a:rPr>
              <a:t>Traffic volume and pedestrian movement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+mj-lt"/>
              <a:buAutoNum type="arabicPeriod" startAt="2"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Approaching speed and angle.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1168" y="188640"/>
            <a:ext cx="706635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Factors of Intersection Design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7582" y="57398"/>
            <a:ext cx="7053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Characteristics \\ Maneuvers: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2" y="908720"/>
            <a:ext cx="8328598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582" y="57398"/>
            <a:ext cx="7053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Characteristics \\ Maneuvers: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66723"/>
            <a:ext cx="8352928" cy="521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280920" cy="53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187582" y="57398"/>
            <a:ext cx="70535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Characteristics \\ Maneuvers: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739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Characteristics \\ Conflict Points: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725" y="2129694"/>
            <a:ext cx="5328443" cy="453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6091610" y="5375274"/>
            <a:ext cx="2440830" cy="8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16  Crossing Points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8    Diverging Points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Arial" pitchFamily="34" charset="0"/>
              </a:rPr>
              <a:t>8    Merging Points</a:t>
            </a:r>
            <a:endParaRPr kumimoji="0" lang="ar-IQ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03" name="AutoShape 3"/>
          <p:cNvSpPr>
            <a:spLocks noChangeArrowheads="1"/>
          </p:cNvSpPr>
          <p:nvPr/>
        </p:nvSpPr>
        <p:spPr bwMode="auto">
          <a:xfrm>
            <a:off x="5940152" y="5517232"/>
            <a:ext cx="108000" cy="108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04804" name="AutoShape 4"/>
          <p:cNvSpPr>
            <a:spLocks noChangeArrowheads="1"/>
          </p:cNvSpPr>
          <p:nvPr/>
        </p:nvSpPr>
        <p:spPr bwMode="auto">
          <a:xfrm rot="5400000">
            <a:off x="5922168" y="5715272"/>
            <a:ext cx="144000" cy="180000"/>
          </a:xfrm>
          <a:prstGeom prst="triangle">
            <a:avLst>
              <a:gd name="adj" fmla="val 48287"/>
            </a:avLst>
          </a:prstGeom>
          <a:solidFill>
            <a:srgbClr val="FFFFFF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204805" name="AutoShape 5"/>
          <p:cNvSpPr>
            <a:spLocks noChangeArrowheads="1"/>
          </p:cNvSpPr>
          <p:nvPr/>
        </p:nvSpPr>
        <p:spPr bwMode="auto">
          <a:xfrm>
            <a:off x="5976168" y="6057304"/>
            <a:ext cx="108000" cy="108000"/>
          </a:xfrm>
          <a:prstGeom prst="flowChartConnector">
            <a:avLst/>
          </a:prstGeom>
          <a:solidFill>
            <a:srgbClr val="C6D9F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891877"/>
            <a:ext cx="79928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It is potential accident spots that occur on vehicle paths at diverging, merging, and cross location.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739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Vrinda" pitchFamily="34" charset="0"/>
              </a:rPr>
              <a:t>Characteristics \\ Conflict Points:</a:t>
            </a:r>
          </a:p>
        </p:txBody>
      </p:sp>
      <p:pic>
        <p:nvPicPr>
          <p:cNvPr id="3" name="Picture 2" descr="http://ec.europa.eu/transport/road_safety/specialist/knowledge/images/road_image016.jpg"/>
          <p:cNvPicPr/>
          <p:nvPr/>
        </p:nvPicPr>
        <p:blipFill>
          <a:blip r:embed="rId2" cstate="print"/>
          <a:srcRect l="4799" t="1626" r="3697"/>
          <a:stretch>
            <a:fillRect/>
          </a:stretch>
        </p:blipFill>
        <p:spPr bwMode="auto">
          <a:xfrm>
            <a:off x="539552" y="1772816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55576" y="908720"/>
            <a:ext cx="79928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FF"/>
                </a:solidFill>
                <a:latin typeface="Comic Sans MS" pitchFamily="66" charset="0"/>
              </a:rPr>
              <a:t>The conflict points for 4-legs Intersection &amp; 3- legs Intersection &amp; Roundabout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tebook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Freestyle Script"/>
        <a:ea typeface=""/>
        <a:cs typeface=""/>
      </a:majorFont>
      <a:minorFont>
        <a:latin typeface="Freestyl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2273</TotalTime>
  <Words>472</Words>
  <Application>Microsoft Office PowerPoint</Application>
  <PresentationFormat>عرض على الشاشة (3:4)‏</PresentationFormat>
  <Paragraphs>82</Paragraphs>
  <Slides>36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50" baseType="lpstr">
      <vt:lpstr>Acidic</vt:lpstr>
      <vt:lpstr>Arial</vt:lpstr>
      <vt:lpstr>Calibri</vt:lpstr>
      <vt:lpstr>Comic Sans MS</vt:lpstr>
      <vt:lpstr>Freestyle Script</vt:lpstr>
      <vt:lpstr>Lucida Calligraphy</vt:lpstr>
      <vt:lpstr>Segoe Print</vt:lpstr>
      <vt:lpstr>Segoe UI Semibold</vt:lpstr>
      <vt:lpstr>Times New Roman</vt:lpstr>
      <vt:lpstr>TimesTen-Roman</vt:lpstr>
      <vt:lpstr>Vrinda</vt:lpstr>
      <vt:lpstr>Wingdings</vt:lpstr>
      <vt:lpstr>Notebook</vt:lpstr>
      <vt:lpstr>Clip</vt:lpstr>
      <vt:lpstr>Traffic Engineering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Traffic FLOW CHARACTERISTICS</dc:title>
  <dc:creator>ENGINEER</dc:creator>
  <cp:lastModifiedBy>dr.ali</cp:lastModifiedBy>
  <cp:revision>233</cp:revision>
  <dcterms:created xsi:type="dcterms:W3CDTF">2013-10-26T19:20:04Z</dcterms:created>
  <dcterms:modified xsi:type="dcterms:W3CDTF">2017-03-02T19:28:52Z</dcterms:modified>
</cp:coreProperties>
</file>